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notesSlides/notesSlide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9"/>
  </p:notesMasterIdLst>
  <p:handoutMasterIdLst>
    <p:handoutMasterId r:id="rId30"/>
  </p:handoutMasterIdLst>
  <p:sldIdLst>
    <p:sldId id="341" r:id="rId2"/>
    <p:sldId id="261" r:id="rId3"/>
    <p:sldId id="315" r:id="rId4"/>
    <p:sldId id="316" r:id="rId5"/>
    <p:sldId id="317" r:id="rId6"/>
    <p:sldId id="318" r:id="rId7"/>
    <p:sldId id="319" r:id="rId8"/>
    <p:sldId id="342" r:id="rId9"/>
    <p:sldId id="343" r:id="rId10"/>
    <p:sldId id="344" r:id="rId11"/>
    <p:sldId id="345" r:id="rId12"/>
    <p:sldId id="346" r:id="rId13"/>
    <p:sldId id="332" r:id="rId14"/>
    <p:sldId id="336" r:id="rId15"/>
    <p:sldId id="337" r:id="rId16"/>
    <p:sldId id="320" r:id="rId17"/>
    <p:sldId id="339" r:id="rId18"/>
    <p:sldId id="322" r:id="rId19"/>
    <p:sldId id="324" r:id="rId20"/>
    <p:sldId id="325" r:id="rId21"/>
    <p:sldId id="326" r:id="rId22"/>
    <p:sldId id="327" r:id="rId23"/>
    <p:sldId id="328" r:id="rId24"/>
    <p:sldId id="329" r:id="rId25"/>
    <p:sldId id="330" r:id="rId26"/>
    <p:sldId id="331" r:id="rId27"/>
    <p:sldId id="309" r:id="rId28"/>
  </p:sldIdLst>
  <p:sldSz cx="12192000" cy="6858000"/>
  <p:notesSz cx="6858000" cy="9144000"/>
  <p:embeddedFontLst>
    <p:embeddedFont>
      <p:font typeface="宋体" panose="02010600030101010101" pitchFamily="2" charset="-122"/>
      <p:regular r:id="rId31"/>
    </p:embeddedFont>
    <p:embeddedFont>
      <p:font typeface="Arial Black" panose="020B0A04020102020204" pitchFamily="34" charset="0"/>
      <p:bold r:id="rId32"/>
    </p:embeddedFont>
    <p:embeddedFont>
      <p:font typeface="Candara" panose="020E0502030303020204" pitchFamily="34" charset="0"/>
      <p:regular r:id="rId33"/>
      <p:bold r:id="rId34"/>
      <p:italic r:id="rId35"/>
      <p:boldItalic r:id="rId36"/>
    </p:embeddedFont>
    <p:embeddedFont>
      <p:font typeface="Century Gothic" panose="020B0502020202020204" pitchFamily="34" charset="0"/>
      <p:regular r:id="rId37"/>
      <p:bold r:id="rId38"/>
      <p:italic r:id="rId39"/>
      <p:boldItalic r:id="rId40"/>
    </p:embeddedFont>
    <p:embeddedFont>
      <p:font typeface="Noto Sans SC" panose="020B0200000000000000" pitchFamily="34" charset="-128"/>
      <p:regular r:id="rId41"/>
      <p:bold r:id="rId42"/>
    </p:embeddedFont>
    <p:embeddedFont>
      <p:font typeface="仿宋" panose="02010609060101010101" pitchFamily="49" charset="-122"/>
      <p:regular r:id="rId43"/>
    </p:embeddedFont>
    <p:embeddedFont>
      <p:font typeface="黑体" panose="02010609060101010101" pitchFamily="49" charset="-122"/>
      <p:regular r:id="rId44"/>
    </p:embeddedFont>
    <p:embeddedFont>
      <p:font typeface="华文细黑" panose="02010600040101010101" pitchFamily="2" charset="-122"/>
      <p:regular r:id="rId45"/>
    </p:embeddedFont>
    <p:embeddedFont>
      <p:font typeface="微软雅黑" panose="020B0503020204020204" pitchFamily="34" charset="-122"/>
      <p:regular r:id="rId46"/>
      <p:bold r:id="rId47"/>
    </p:embeddedFont>
  </p:embeddedFontLst>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10" userDrawn="1">
          <p15:clr>
            <a:srgbClr val="A4A3A4"/>
          </p15:clr>
        </p15:guide>
        <p15:guide id="2" pos="388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92" d="100"/>
          <a:sy n="92" d="100"/>
        </p:scale>
        <p:origin x="33" y="96"/>
      </p:cViewPr>
      <p:guideLst>
        <p:guide orient="horz" pos="2210"/>
        <p:guide pos="388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0" Type="http://schemas.openxmlformats.org/officeDocument/2006/relationships/slide" Target="slides/slide19.xml"/><Relationship Id="rId41"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2025/7/2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2025/7/2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20</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2025/7/2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pct10">
          <a:fgClr>
            <a:schemeClr val="bg2"/>
          </a:fgClr>
          <a:bgClr>
            <a:schemeClr val="bg1"/>
          </a:bgClr>
        </a:patt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2025/7/2</a:t>
            </a:fld>
            <a:endParaRPr lang="zh-CN" altLang="en-US"/>
          </a:p>
        </p:txBody>
      </p:sp>
      <p:sp>
        <p:nvSpPr>
          <p:cNvPr id="5" name="页脚占位符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tags" Target="../tags/tag84.xml"/><Relationship Id="rId13" Type="http://schemas.openxmlformats.org/officeDocument/2006/relationships/image" Target="../media/image11.png"/><Relationship Id="rId3" Type="http://schemas.openxmlformats.org/officeDocument/2006/relationships/tags" Target="../tags/tag79.xml"/><Relationship Id="rId7" Type="http://schemas.openxmlformats.org/officeDocument/2006/relationships/tags" Target="../tags/tag83.xml"/><Relationship Id="rId12" Type="http://schemas.openxmlformats.org/officeDocument/2006/relationships/image" Target="../media/image20.png"/><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tags" Target="../tags/tag82.xml"/><Relationship Id="rId11" Type="http://schemas.openxmlformats.org/officeDocument/2006/relationships/slideLayout" Target="../slideLayouts/slideLayout2.xml"/><Relationship Id="rId5" Type="http://schemas.openxmlformats.org/officeDocument/2006/relationships/tags" Target="../tags/tag81.xml"/><Relationship Id="rId10" Type="http://schemas.openxmlformats.org/officeDocument/2006/relationships/tags" Target="../tags/tag86.xml"/><Relationship Id="rId4" Type="http://schemas.openxmlformats.org/officeDocument/2006/relationships/tags" Target="../tags/tag80.xml"/><Relationship Id="rId9" Type="http://schemas.openxmlformats.org/officeDocument/2006/relationships/tags" Target="../tags/tag85.xml"/><Relationship Id="rId1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tags" Target="../tags/tag94.xml"/><Relationship Id="rId13" Type="http://schemas.openxmlformats.org/officeDocument/2006/relationships/image" Target="../media/image22.png"/><Relationship Id="rId3" Type="http://schemas.openxmlformats.org/officeDocument/2006/relationships/tags" Target="../tags/tag89.xml"/><Relationship Id="rId7" Type="http://schemas.openxmlformats.org/officeDocument/2006/relationships/tags" Target="../tags/tag93.xml"/><Relationship Id="rId12" Type="http://schemas.openxmlformats.org/officeDocument/2006/relationships/image" Target="../media/image21.jpe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tags" Target="../tags/tag92.xml"/><Relationship Id="rId11" Type="http://schemas.openxmlformats.org/officeDocument/2006/relationships/slideLayout" Target="../slideLayouts/slideLayout2.xml"/><Relationship Id="rId5" Type="http://schemas.openxmlformats.org/officeDocument/2006/relationships/tags" Target="../tags/tag91.xml"/><Relationship Id="rId15" Type="http://schemas.openxmlformats.org/officeDocument/2006/relationships/image" Target="../media/image11.png"/><Relationship Id="rId10" Type="http://schemas.openxmlformats.org/officeDocument/2006/relationships/tags" Target="../tags/tag96.xml"/><Relationship Id="rId4" Type="http://schemas.openxmlformats.org/officeDocument/2006/relationships/tags" Target="../tags/tag90.xml"/><Relationship Id="rId9" Type="http://schemas.openxmlformats.org/officeDocument/2006/relationships/tags" Target="../tags/tag95.xml"/><Relationship Id="rId1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8" Type="http://schemas.openxmlformats.org/officeDocument/2006/relationships/tags" Target="../tags/tag104.xml"/><Relationship Id="rId13" Type="http://schemas.openxmlformats.org/officeDocument/2006/relationships/tags" Target="../tags/tag109.xml"/><Relationship Id="rId18" Type="http://schemas.openxmlformats.org/officeDocument/2006/relationships/tags" Target="../tags/tag114.xml"/><Relationship Id="rId26" Type="http://schemas.openxmlformats.org/officeDocument/2006/relationships/slideLayout" Target="../slideLayouts/slideLayout7.xml"/><Relationship Id="rId3" Type="http://schemas.openxmlformats.org/officeDocument/2006/relationships/tags" Target="../tags/tag99.xml"/><Relationship Id="rId21" Type="http://schemas.openxmlformats.org/officeDocument/2006/relationships/tags" Target="../tags/tag117.xml"/><Relationship Id="rId7" Type="http://schemas.openxmlformats.org/officeDocument/2006/relationships/tags" Target="../tags/tag103.xml"/><Relationship Id="rId12" Type="http://schemas.openxmlformats.org/officeDocument/2006/relationships/tags" Target="../tags/tag108.xml"/><Relationship Id="rId17" Type="http://schemas.openxmlformats.org/officeDocument/2006/relationships/tags" Target="../tags/tag113.xml"/><Relationship Id="rId25" Type="http://schemas.openxmlformats.org/officeDocument/2006/relationships/tags" Target="../tags/tag121.xml"/><Relationship Id="rId2" Type="http://schemas.openxmlformats.org/officeDocument/2006/relationships/tags" Target="../tags/tag98.xml"/><Relationship Id="rId16" Type="http://schemas.openxmlformats.org/officeDocument/2006/relationships/tags" Target="../tags/tag112.xml"/><Relationship Id="rId20" Type="http://schemas.openxmlformats.org/officeDocument/2006/relationships/tags" Target="../tags/tag116.xml"/><Relationship Id="rId1" Type="http://schemas.openxmlformats.org/officeDocument/2006/relationships/tags" Target="../tags/tag97.xml"/><Relationship Id="rId6" Type="http://schemas.openxmlformats.org/officeDocument/2006/relationships/tags" Target="../tags/tag102.xml"/><Relationship Id="rId11" Type="http://schemas.openxmlformats.org/officeDocument/2006/relationships/tags" Target="../tags/tag107.xml"/><Relationship Id="rId24" Type="http://schemas.openxmlformats.org/officeDocument/2006/relationships/tags" Target="../tags/tag120.xml"/><Relationship Id="rId5" Type="http://schemas.openxmlformats.org/officeDocument/2006/relationships/tags" Target="../tags/tag101.xml"/><Relationship Id="rId15" Type="http://schemas.openxmlformats.org/officeDocument/2006/relationships/tags" Target="../tags/tag111.xml"/><Relationship Id="rId23" Type="http://schemas.openxmlformats.org/officeDocument/2006/relationships/tags" Target="../tags/tag119.xml"/><Relationship Id="rId28" Type="http://schemas.openxmlformats.org/officeDocument/2006/relationships/image" Target="../media/image12.png"/><Relationship Id="rId10" Type="http://schemas.openxmlformats.org/officeDocument/2006/relationships/tags" Target="../tags/tag106.xml"/><Relationship Id="rId19" Type="http://schemas.openxmlformats.org/officeDocument/2006/relationships/tags" Target="../tags/tag115.xml"/><Relationship Id="rId4" Type="http://schemas.openxmlformats.org/officeDocument/2006/relationships/tags" Target="../tags/tag100.xml"/><Relationship Id="rId9" Type="http://schemas.openxmlformats.org/officeDocument/2006/relationships/tags" Target="../tags/tag105.xml"/><Relationship Id="rId14" Type="http://schemas.openxmlformats.org/officeDocument/2006/relationships/tags" Target="../tags/tag110.xml"/><Relationship Id="rId22" Type="http://schemas.openxmlformats.org/officeDocument/2006/relationships/tags" Target="../tags/tag118.xml"/><Relationship Id="rId27"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26" Type="http://schemas.openxmlformats.org/officeDocument/2006/relationships/tags" Target="../tags/tag27.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5" Type="http://schemas.openxmlformats.org/officeDocument/2006/relationships/tags" Target="../tags/tag26.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29" Type="http://schemas.openxmlformats.org/officeDocument/2006/relationships/image" Target="../media/image5.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tags" Target="../tags/tag25.xml"/><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tags" Target="../tags/tag24.xml"/><Relationship Id="rId28" Type="http://schemas.openxmlformats.org/officeDocument/2006/relationships/notesSlide" Target="../notesSlides/notesSlide1.xml"/><Relationship Id="rId10" Type="http://schemas.openxmlformats.org/officeDocument/2006/relationships/tags" Target="../tags/tag11.xml"/><Relationship Id="rId19" Type="http://schemas.openxmlformats.org/officeDocument/2006/relationships/tags" Target="../tags/tag20.xml"/><Relationship Id="rId31" Type="http://schemas.openxmlformats.org/officeDocument/2006/relationships/image" Target="../media/image7.png"/><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tags" Target="../tags/tag23.xml"/><Relationship Id="rId27" Type="http://schemas.openxmlformats.org/officeDocument/2006/relationships/slideLayout" Target="../slideLayouts/slideLayout1.xml"/><Relationship Id="rId30"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12.png"/><Relationship Id="rId2" Type="http://schemas.openxmlformats.org/officeDocument/2006/relationships/image" Target="../media/image23.jpe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tags" Target="../tags/tag40.xml"/><Relationship Id="rId18" Type="http://schemas.openxmlformats.org/officeDocument/2006/relationships/image" Target="../media/image8.pn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slideLayout" Target="../slideLayouts/slideLayout2.xml"/><Relationship Id="rId2" Type="http://schemas.openxmlformats.org/officeDocument/2006/relationships/tags" Target="../tags/tag29.xml"/><Relationship Id="rId16" Type="http://schemas.openxmlformats.org/officeDocument/2006/relationships/tags" Target="../tags/tag43.xml"/><Relationship Id="rId20" Type="http://schemas.openxmlformats.org/officeDocument/2006/relationships/image" Target="../media/image7.pn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tags" Target="../tags/tag42.xml"/><Relationship Id="rId10" Type="http://schemas.openxmlformats.org/officeDocument/2006/relationships/tags" Target="../tags/tag37.xml"/><Relationship Id="rId19" Type="http://schemas.openxmlformats.org/officeDocument/2006/relationships/image" Target="../media/image6.png"/><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tags" Target="../tags/tag41.xml"/></Relationships>
</file>

<file path=ppt/slides/_rels/slide5.xml.rels><?xml version="1.0" encoding="UTF-8" standalone="yes"?>
<Relationships xmlns="http://schemas.openxmlformats.org/package/2006/relationships"><Relationship Id="rId8" Type="http://schemas.openxmlformats.org/officeDocument/2006/relationships/tags" Target="../tags/tag51.xml"/><Relationship Id="rId13" Type="http://schemas.openxmlformats.org/officeDocument/2006/relationships/image" Target="../media/image6.png"/><Relationship Id="rId3" Type="http://schemas.openxmlformats.org/officeDocument/2006/relationships/tags" Target="../tags/tag46.xml"/><Relationship Id="rId7" Type="http://schemas.openxmlformats.org/officeDocument/2006/relationships/tags" Target="../tags/tag50.xml"/><Relationship Id="rId12" Type="http://schemas.openxmlformats.org/officeDocument/2006/relationships/image" Target="../media/image7.pn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tags" Target="../tags/tag49.xml"/><Relationship Id="rId11" Type="http://schemas.openxmlformats.org/officeDocument/2006/relationships/image" Target="../media/image8.png"/><Relationship Id="rId5" Type="http://schemas.openxmlformats.org/officeDocument/2006/relationships/tags" Target="../tags/tag48.xml"/><Relationship Id="rId10" Type="http://schemas.openxmlformats.org/officeDocument/2006/relationships/image" Target="../media/image9.png"/><Relationship Id="rId4" Type="http://schemas.openxmlformats.org/officeDocument/2006/relationships/tags" Target="../tags/tag47.xml"/><Relationship Id="rId9"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tags" Target="../tags/tag59.xml"/><Relationship Id="rId13" Type="http://schemas.openxmlformats.org/officeDocument/2006/relationships/image" Target="../media/image11.png"/><Relationship Id="rId3" Type="http://schemas.openxmlformats.org/officeDocument/2006/relationships/tags" Target="../tags/tag54.xml"/><Relationship Id="rId7" Type="http://schemas.openxmlformats.org/officeDocument/2006/relationships/tags" Target="../tags/tag58.xml"/><Relationship Id="rId12" Type="http://schemas.openxmlformats.org/officeDocument/2006/relationships/image" Target="../media/image10.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7.xml"/><Relationship Id="rId11" Type="http://schemas.openxmlformats.org/officeDocument/2006/relationships/slideLayout" Target="../slideLayouts/slideLayout2.xml"/><Relationship Id="rId5" Type="http://schemas.openxmlformats.org/officeDocument/2006/relationships/tags" Target="../tags/tag56.xml"/><Relationship Id="rId10" Type="http://schemas.openxmlformats.org/officeDocument/2006/relationships/tags" Target="../tags/tag61.xml"/><Relationship Id="rId4" Type="http://schemas.openxmlformats.org/officeDocument/2006/relationships/tags" Target="../tags/tag55.xml"/><Relationship Id="rId9" Type="http://schemas.openxmlformats.org/officeDocument/2006/relationships/tags" Target="../tags/tag60.xml"/><Relationship Id="rId14" Type="http://schemas.openxmlformats.org/officeDocument/2006/relationships/image" Target="../media/image12.png"/></Relationships>
</file>

<file path=ppt/slides/_rels/slide8.xml.rels><?xml version="1.0" encoding="UTF-8" standalone="yes"?>
<Relationships xmlns="http://schemas.openxmlformats.org/package/2006/relationships"><Relationship Id="rId8" Type="http://schemas.openxmlformats.org/officeDocument/2006/relationships/tags" Target="../tags/tag69.xml"/><Relationship Id="rId13" Type="http://schemas.openxmlformats.org/officeDocument/2006/relationships/tags" Target="../tags/tag74.xml"/><Relationship Id="rId18" Type="http://schemas.openxmlformats.org/officeDocument/2006/relationships/image" Target="../media/image12.png"/><Relationship Id="rId3" Type="http://schemas.openxmlformats.org/officeDocument/2006/relationships/tags" Target="../tags/tag64.xml"/><Relationship Id="rId7" Type="http://schemas.openxmlformats.org/officeDocument/2006/relationships/tags" Target="../tags/tag68.xml"/><Relationship Id="rId12" Type="http://schemas.openxmlformats.org/officeDocument/2006/relationships/tags" Target="../tags/tag73.xml"/><Relationship Id="rId17" Type="http://schemas.openxmlformats.org/officeDocument/2006/relationships/image" Target="../media/image11.png"/><Relationship Id="rId2" Type="http://schemas.openxmlformats.org/officeDocument/2006/relationships/tags" Target="../tags/tag63.xml"/><Relationship Id="rId16" Type="http://schemas.openxmlformats.org/officeDocument/2006/relationships/slideLayout" Target="../slideLayouts/slideLayout2.xml"/><Relationship Id="rId1" Type="http://schemas.openxmlformats.org/officeDocument/2006/relationships/tags" Target="../tags/tag62.xml"/><Relationship Id="rId6" Type="http://schemas.openxmlformats.org/officeDocument/2006/relationships/tags" Target="../tags/tag67.xml"/><Relationship Id="rId11" Type="http://schemas.openxmlformats.org/officeDocument/2006/relationships/tags" Target="../tags/tag72.xml"/><Relationship Id="rId5" Type="http://schemas.openxmlformats.org/officeDocument/2006/relationships/tags" Target="../tags/tag66.xml"/><Relationship Id="rId15" Type="http://schemas.openxmlformats.org/officeDocument/2006/relationships/tags" Target="../tags/tag76.xml"/><Relationship Id="rId10" Type="http://schemas.openxmlformats.org/officeDocument/2006/relationships/tags" Target="../tags/tag71.xml"/><Relationship Id="rId4" Type="http://schemas.openxmlformats.org/officeDocument/2006/relationships/tags" Target="../tags/tag65.xml"/><Relationship Id="rId9" Type="http://schemas.openxmlformats.org/officeDocument/2006/relationships/tags" Target="../tags/tag70.xml"/><Relationship Id="rId14" Type="http://schemas.openxmlformats.org/officeDocument/2006/relationships/tags" Target="../tags/tag75.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628" y="173240"/>
            <a:ext cx="11808460" cy="5192334"/>
          </a:xfrm>
          <a:prstGeom prst="rect">
            <a:avLst/>
          </a:prstGeom>
        </p:spPr>
      </p:pic>
      <p:sp>
        <p:nvSpPr>
          <p:cNvPr id="7" name="矩形 6"/>
          <p:cNvSpPr/>
          <p:nvPr/>
        </p:nvSpPr>
        <p:spPr>
          <a:xfrm>
            <a:off x="203628" y="153705"/>
            <a:ext cx="11784737" cy="5194075"/>
          </a:xfrm>
          <a:prstGeom prst="rect">
            <a:avLst/>
          </a:prstGeom>
          <a:solidFill>
            <a:srgbClr val="024282">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p:cNvSpPr/>
          <p:nvPr/>
        </p:nvSpPr>
        <p:spPr>
          <a:xfrm>
            <a:off x="4949527" y="5155867"/>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平行四边形 10"/>
          <p:cNvSpPr/>
          <p:nvPr/>
        </p:nvSpPr>
        <p:spPr>
          <a:xfrm>
            <a:off x="2927648" y="5902824"/>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2" name="平行四边形 11"/>
          <p:cNvSpPr/>
          <p:nvPr/>
        </p:nvSpPr>
        <p:spPr>
          <a:xfrm>
            <a:off x="5939025" y="5902824"/>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文本占位符 30"/>
          <p:cNvSpPr txBox="1"/>
          <p:nvPr/>
        </p:nvSpPr>
        <p:spPr>
          <a:xfrm>
            <a:off x="3049924" y="6001475"/>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汇报人：李阳</a:t>
            </a:r>
          </a:p>
        </p:txBody>
      </p:sp>
      <p:sp>
        <p:nvSpPr>
          <p:cNvPr id="16" name="文本占位符 31"/>
          <p:cNvSpPr txBox="1"/>
          <p:nvPr/>
        </p:nvSpPr>
        <p:spPr>
          <a:xfrm>
            <a:off x="5971495" y="6001476"/>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指导老师：夏军</a:t>
            </a:r>
          </a:p>
        </p:txBody>
      </p:sp>
      <p:sp>
        <p:nvSpPr>
          <p:cNvPr id="17" name="文本占位符 32"/>
          <p:cNvSpPr txBox="1"/>
          <p:nvPr/>
        </p:nvSpPr>
        <p:spPr>
          <a:xfrm>
            <a:off x="4791075" y="521310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2025</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年</a:t>
            </a:r>
            <a:r>
              <a:rPr lang="en-US" altLang="zh-CN" dirty="0"/>
              <a:t>07</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月</a:t>
            </a:r>
            <a:r>
              <a:rPr lang="en-US" altLang="zh-CN" dirty="0"/>
              <a:t>02</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日</a:t>
            </a:r>
          </a:p>
        </p:txBody>
      </p:sp>
      <p:sp>
        <p:nvSpPr>
          <p:cNvPr id="24" name="文本占位符 24"/>
          <p:cNvSpPr txBox="1"/>
          <p:nvPr/>
        </p:nvSpPr>
        <p:spPr>
          <a:xfrm>
            <a:off x="515378" y="2218964"/>
            <a:ext cx="11161239" cy="2133712"/>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defRPr/>
            </a:pPr>
            <a:r>
              <a:rPr lang="zh-CN" altLang="en-US" dirty="0">
                <a:solidFill>
                  <a:sysClr val="window" lastClr="FFFFFF"/>
                </a:solidFill>
              </a:rPr>
              <a:t>云医院管理系统汇报演讲</a:t>
            </a:r>
            <a:endParaRPr lang="en-US" altLang="zh-CN" dirty="0">
              <a:solidFill>
                <a:sysClr val="window" lastClr="FFFFFF"/>
              </a:solidFill>
            </a:endParaRPr>
          </a:p>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defRPr/>
            </a:pPr>
            <a:r>
              <a:rPr lang="en-US" altLang="zh-CN" dirty="0">
                <a:solidFill>
                  <a:sysClr val="window" lastClr="FFFFFF"/>
                </a:solidFill>
              </a:rPr>
              <a:t>                                </a:t>
            </a:r>
            <a:r>
              <a:rPr kumimoji="0" lang="en-US" altLang="zh-CN" sz="40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a:t>
            </a:r>
            <a:r>
              <a:rPr kumimoji="0" lang="zh-CN" altLang="en-US" sz="40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东软实习</a:t>
            </a:r>
          </a:p>
        </p:txBody>
      </p:sp>
      <p:sp>
        <p:nvSpPr>
          <p:cNvPr id="25" name="文本占位符 27"/>
          <p:cNvSpPr txBox="1"/>
          <p:nvPr/>
        </p:nvSpPr>
        <p:spPr>
          <a:xfrm>
            <a:off x="1241425" y="4563745"/>
            <a:ext cx="9655175" cy="383540"/>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1600" b="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dist">
              <a:defRPr/>
            </a:pPr>
            <a:r>
              <a:rPr kumimoji="0" lang="en-US" altLang="zh-CN" b="0" i="0" cap="all" baseline="0" dirty="0">
                <a:solidFill>
                  <a:sysClr val="window" lastClr="FFFFFF"/>
                </a:solidFill>
                <a:uFillTx/>
              </a:rPr>
              <a:t>Debriefing Presentation</a:t>
            </a:r>
          </a:p>
          <a:p>
            <a:pPr lvl="0" algn="dist">
              <a:defRPr/>
            </a:pPr>
            <a:endParaRPr kumimoji="0" lang="en-US" altLang="zh-CN" b="0" i="0" cap="all" baseline="0" dirty="0">
              <a:solidFill>
                <a:sysClr val="window" lastClr="FFFFFF"/>
              </a:solidFill>
              <a:uFillTx/>
            </a:endParaRPr>
          </a:p>
        </p:txBody>
      </p:sp>
      <p:cxnSp>
        <p:nvCxnSpPr>
          <p:cNvPr id="31" name="直接连接符 30"/>
          <p:cNvCxnSpPr/>
          <p:nvPr/>
        </p:nvCxnSpPr>
        <p:spPr>
          <a:xfrm>
            <a:off x="2207568" y="4392452"/>
            <a:ext cx="763284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pic>
        <p:nvPicPr>
          <p:cNvPr id="4" name="图片 3" descr="jsongj_com_透明化图片 (1)"/>
          <p:cNvPicPr>
            <a:picLocks noChangeAspect="1"/>
          </p:cNvPicPr>
          <p:nvPr/>
        </p:nvPicPr>
        <p:blipFill>
          <a:blip r:embed="rId3"/>
          <a:stretch>
            <a:fillRect/>
          </a:stretch>
        </p:blipFill>
        <p:spPr>
          <a:xfrm>
            <a:off x="1415480" y="606266"/>
            <a:ext cx="1734820" cy="1734820"/>
          </a:xfrm>
          <a:prstGeom prst="rect">
            <a:avLst/>
          </a:prstGeom>
        </p:spPr>
      </p:pic>
      <p:pic>
        <p:nvPicPr>
          <p:cNvPr id="9" name="图片 8" descr="img1751380446298"/>
          <p:cNvPicPr>
            <a:picLocks noChangeAspect="1"/>
          </p:cNvPicPr>
          <p:nvPr/>
        </p:nvPicPr>
        <p:blipFill>
          <a:blip r:embed="rId4"/>
          <a:stretch>
            <a:fillRect/>
          </a:stretch>
        </p:blipFill>
        <p:spPr>
          <a:xfrm>
            <a:off x="3225134" y="675948"/>
            <a:ext cx="7518400" cy="939800"/>
          </a:xfrm>
          <a:prstGeom prst="rect">
            <a:avLst/>
          </a:prstGeom>
        </p:spPr>
      </p:pic>
      <p:pic>
        <p:nvPicPr>
          <p:cNvPr id="13" name="图片 12" descr="img1751380624392"/>
          <p:cNvPicPr>
            <a:picLocks noChangeAspect="1"/>
          </p:cNvPicPr>
          <p:nvPr/>
        </p:nvPicPr>
        <p:blipFill>
          <a:blip r:embed="rId5"/>
          <a:stretch>
            <a:fillRect/>
          </a:stretch>
        </p:blipFill>
        <p:spPr>
          <a:xfrm>
            <a:off x="3456033" y="1746400"/>
            <a:ext cx="11228070" cy="367030"/>
          </a:xfrm>
          <a:prstGeom prst="rect">
            <a:avLst/>
          </a:prstGeom>
        </p:spPr>
      </p:pic>
      <p:sp>
        <p:nvSpPr>
          <p:cNvPr id="5" name="平行四边形 4"/>
          <p:cNvSpPr/>
          <p:nvPr/>
        </p:nvSpPr>
        <p:spPr>
          <a:xfrm>
            <a:off x="8972311" y="5387556"/>
            <a:ext cx="2764598" cy="1470443"/>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6" name="文本占位符 31"/>
          <p:cNvSpPr txBox="1"/>
          <p:nvPr/>
        </p:nvSpPr>
        <p:spPr>
          <a:xfrm>
            <a:off x="9004781" y="5385462"/>
            <a:ext cx="2609850" cy="14725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lang="zh-CN" altLang="en-US" dirty="0">
                <a:solidFill>
                  <a:sysClr val="window" lastClr="FFFFFF"/>
                </a:solidFill>
              </a:rPr>
              <a:t>小组成员</a:t>
            </a: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：李端辉</a:t>
            </a:r>
            <a:endParaRPr kumimoji="0" lang="en-US" altLang="zh-CN"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Tx/>
              <a:buNone/>
              <a:defRPr/>
            </a:pPr>
            <a:r>
              <a:rPr lang="en-US" altLang="zh-CN" dirty="0">
                <a:solidFill>
                  <a:sysClr val="window" lastClr="FFFFFF"/>
                </a:solidFill>
              </a:rPr>
              <a:t>	   </a:t>
            </a: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王光宇</a:t>
            </a:r>
            <a:endParaRPr kumimoji="0" lang="en-US" altLang="zh-CN"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Tx/>
              <a:buNone/>
              <a:defRPr/>
            </a:pPr>
            <a:r>
              <a:rPr kumimoji="0" lang="en-US" altLang="zh-CN"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万芳语</a:t>
            </a:r>
            <a:endParaRPr kumimoji="0" lang="en-US" altLang="zh-CN"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Tx/>
              <a:buNone/>
              <a:defRPr/>
            </a:pPr>
            <a:r>
              <a:rPr lang="en-US" altLang="zh-CN" dirty="0">
                <a:solidFill>
                  <a:sysClr val="window" lastClr="FFFFFF"/>
                </a:solidFill>
              </a:rPr>
              <a:t>	   </a:t>
            </a:r>
            <a:r>
              <a:rPr lang="zh-CN" altLang="en-US" dirty="0">
                <a:solidFill>
                  <a:sysClr val="window" lastClr="FFFFFF"/>
                </a:solidFill>
              </a:rPr>
              <a:t>何梦蜜</a:t>
            </a:r>
            <a:endPar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400"/>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4B61-761D-64E7-5F30-09C574A17413}"/>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160C3B0C-6D51-0731-67D5-4227F8DC9D21}"/>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42B9D3DE-6ED6-E035-CAB6-4477E0E6E06E}"/>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a:extLst>
                <a:ext uri="{FF2B5EF4-FFF2-40B4-BE49-F238E27FC236}">
                  <a16:creationId xmlns:a16="http://schemas.microsoft.com/office/drawing/2014/main" id="{23DF1B49-066D-31DD-D004-6524CA7B5925}"/>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B923876A-BC9E-A1B8-5101-CEA8CB1920E5}"/>
              </a:ext>
            </a:extLst>
          </p:cNvPr>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D90558F8-25BE-A354-AD87-E00D9B8043DE}"/>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敏捷开发</a:t>
            </a:r>
          </a:p>
        </p:txBody>
      </p:sp>
      <p:sp>
        <p:nvSpPr>
          <p:cNvPr id="17" name="文本框 16">
            <a:extLst>
              <a:ext uri="{FF2B5EF4-FFF2-40B4-BE49-F238E27FC236}">
                <a16:creationId xmlns:a16="http://schemas.microsoft.com/office/drawing/2014/main" id="{A763163A-C205-EC3F-AAB9-93DE436ECBF3}"/>
              </a:ext>
            </a:extLst>
          </p:cNvPr>
          <p:cNvSpPr txBox="1"/>
          <p:nvPr/>
        </p:nvSpPr>
        <p:spPr>
          <a:xfrm>
            <a:off x="10505565" y="6398695"/>
            <a:ext cx="886781" cy="369332"/>
          </a:xfrm>
          <a:prstGeom prst="rect">
            <a:avLst/>
          </a:prstGeom>
          <a:noFill/>
        </p:spPr>
        <p:txBody>
          <a:bodyPr wrap="none" rtlCol="0">
            <a:spAutoFit/>
          </a:bodyPr>
          <a:lstStyle/>
          <a:p>
            <a:pPr lvl="0">
              <a:defRPr/>
            </a:pPr>
            <a:r>
              <a:rPr lang="en-US" altLang="zh-CN" b="1" dirty="0">
                <a:solidFill>
                  <a:prstClr val="white">
                    <a:lumMod val="75000"/>
                  </a:prstClr>
                </a:solidFill>
              </a:rPr>
              <a:t>July</a:t>
            </a:r>
            <a:r>
              <a:rPr kumimoji="0" lang="en-US" altLang="zh-CN" sz="1800" b="1" i="0" u="none" strike="noStrike" kern="120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 2</a:t>
            </a:r>
            <a:r>
              <a:rPr lang="en-US" altLang="zh-CN" b="1" baseline="30000" dirty="0" err="1">
                <a:solidFill>
                  <a:prstClr val="white">
                    <a:lumMod val="75000"/>
                  </a:prstClr>
                </a:solidFill>
                <a:latin typeface="Calibri" panose="020F0502020204030204"/>
                <a:ea typeface="宋体" panose="02010600030101010101" pitchFamily="2" charset="-122"/>
              </a:rPr>
              <a:t>nd</a:t>
            </a:r>
            <a:endParaRPr kumimoji="0" lang="zh-CN" altLang="en-US" sz="1800" b="1" i="0" u="none" strike="noStrike" kern="120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58" name="图片 57">
            <a:extLst>
              <a:ext uri="{FF2B5EF4-FFF2-40B4-BE49-F238E27FC236}">
                <a16:creationId xmlns:a16="http://schemas.microsoft.com/office/drawing/2014/main" id="{92C8347B-2645-AC9D-2A02-3F3712E795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pic>
        <p:nvPicPr>
          <p:cNvPr id="60" name="图片 59">
            <a:extLst>
              <a:ext uri="{FF2B5EF4-FFF2-40B4-BE49-F238E27FC236}">
                <a16:creationId xmlns:a16="http://schemas.microsoft.com/office/drawing/2014/main" id="{FDEE8D6C-5E2C-DFE8-E278-71D7C8524D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pic>
        <p:nvPicPr>
          <p:cNvPr id="3" name="图片 2">
            <a:extLst>
              <a:ext uri="{FF2B5EF4-FFF2-40B4-BE49-F238E27FC236}">
                <a16:creationId xmlns:a16="http://schemas.microsoft.com/office/drawing/2014/main" id="{5B0D482F-51F7-9CD2-5C88-5942BBA4D30B}"/>
              </a:ext>
            </a:extLst>
          </p:cNvPr>
          <p:cNvPicPr>
            <a:picLocks noChangeAspect="1"/>
          </p:cNvPicPr>
          <p:nvPr/>
        </p:nvPicPr>
        <p:blipFill>
          <a:blip r:embed="rId4"/>
          <a:stretch>
            <a:fillRect/>
          </a:stretch>
        </p:blipFill>
        <p:spPr>
          <a:xfrm>
            <a:off x="191344" y="1331484"/>
            <a:ext cx="7680176" cy="4905827"/>
          </a:xfrm>
          <a:prstGeom prst="rect">
            <a:avLst/>
          </a:prstGeom>
        </p:spPr>
      </p:pic>
      <p:pic>
        <p:nvPicPr>
          <p:cNvPr id="9" name="图片 8">
            <a:extLst>
              <a:ext uri="{FF2B5EF4-FFF2-40B4-BE49-F238E27FC236}">
                <a16:creationId xmlns:a16="http://schemas.microsoft.com/office/drawing/2014/main" id="{24D45B1D-36BD-AEE3-53D0-97B1D1D8D452}"/>
              </a:ext>
            </a:extLst>
          </p:cNvPr>
          <p:cNvPicPr>
            <a:picLocks noChangeAspect="1"/>
          </p:cNvPicPr>
          <p:nvPr/>
        </p:nvPicPr>
        <p:blipFill>
          <a:blip r:embed="rId5"/>
          <a:stretch>
            <a:fillRect/>
          </a:stretch>
        </p:blipFill>
        <p:spPr>
          <a:xfrm>
            <a:off x="7871520" y="1729036"/>
            <a:ext cx="4211815" cy="3744412"/>
          </a:xfrm>
          <a:prstGeom prst="rect">
            <a:avLst/>
          </a:prstGeom>
        </p:spPr>
      </p:pic>
    </p:spTree>
    <p:extLst>
      <p:ext uri="{BB962C8B-B14F-4D97-AF65-F5344CB8AC3E}">
        <p14:creationId xmlns:p14="http://schemas.microsoft.com/office/powerpoint/2010/main" val="1036866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60876-40BD-13B9-CEDC-C26AD0FE3EAA}"/>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91074DDF-FF2F-DB11-CCCB-5D0DFBEB75A4}"/>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36B0D792-A7B2-F432-2D9A-8F65768F5B8F}"/>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a:extLst>
                <a:ext uri="{FF2B5EF4-FFF2-40B4-BE49-F238E27FC236}">
                  <a16:creationId xmlns:a16="http://schemas.microsoft.com/office/drawing/2014/main" id="{A6F5AF54-4DE2-32AB-9CEA-E847661FF642}"/>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C390C511-93F8-9AB8-B336-28023297955A}"/>
              </a:ext>
            </a:extLst>
          </p:cNvPr>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BD7CCA54-DF3A-1F20-5B2F-2B4D01D4D845}"/>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t>团队协作</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96563CDE-2367-3D1A-867A-60427ADD2F8C}"/>
              </a:ext>
            </a:extLst>
          </p:cNvPr>
          <p:cNvSpPr txBox="1"/>
          <p:nvPr/>
        </p:nvSpPr>
        <p:spPr>
          <a:xfrm>
            <a:off x="10505565" y="6398695"/>
            <a:ext cx="886781" cy="369332"/>
          </a:xfrm>
          <a:prstGeom prst="rect">
            <a:avLst/>
          </a:prstGeom>
          <a:noFill/>
        </p:spPr>
        <p:txBody>
          <a:bodyPr wrap="none" rtlCol="0">
            <a:spAutoFit/>
          </a:bodyPr>
          <a:lstStyle/>
          <a:p>
            <a:pPr lvl="0">
              <a:defRPr/>
            </a:pPr>
            <a:r>
              <a:rPr lang="en-US" altLang="zh-CN" b="1" dirty="0">
                <a:solidFill>
                  <a:prstClr val="white">
                    <a:lumMod val="75000"/>
                  </a:prstClr>
                </a:solidFill>
              </a:rPr>
              <a:t>July</a:t>
            </a:r>
            <a:r>
              <a:rPr kumimoji="0" lang="en-US" altLang="zh-CN" sz="1800" b="1" i="0" u="none" strike="noStrike" kern="120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 2</a:t>
            </a:r>
            <a:r>
              <a:rPr lang="en-US" altLang="zh-CN" b="1" baseline="30000" dirty="0" err="1">
                <a:solidFill>
                  <a:prstClr val="white">
                    <a:lumMod val="75000"/>
                  </a:prstClr>
                </a:solidFill>
                <a:latin typeface="Calibri" panose="020F0502020204030204"/>
                <a:ea typeface="宋体" panose="02010600030101010101" pitchFamily="2" charset="-122"/>
              </a:rPr>
              <a:t>nd</a:t>
            </a:r>
            <a:endParaRPr kumimoji="0" lang="zh-CN" altLang="en-US" sz="1800" b="1" i="0" u="none" strike="noStrike" kern="120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58" name="图片 57">
            <a:extLst>
              <a:ext uri="{FF2B5EF4-FFF2-40B4-BE49-F238E27FC236}">
                <a16:creationId xmlns:a16="http://schemas.microsoft.com/office/drawing/2014/main" id="{9D70B600-214A-11BF-630F-6D93D6DC8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pic>
        <p:nvPicPr>
          <p:cNvPr id="60" name="图片 59">
            <a:extLst>
              <a:ext uri="{FF2B5EF4-FFF2-40B4-BE49-F238E27FC236}">
                <a16:creationId xmlns:a16="http://schemas.microsoft.com/office/drawing/2014/main" id="{6DCD6832-F4F3-3E65-6BFC-9B9460CD87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sp>
        <p:nvSpPr>
          <p:cNvPr id="2" name="AutoShape 2">
            <a:extLst>
              <a:ext uri="{FF2B5EF4-FFF2-40B4-BE49-F238E27FC236}">
                <a16:creationId xmlns:a16="http://schemas.microsoft.com/office/drawing/2014/main" id="{AE18C275-658B-5DAB-12B4-EE4F627A4FB5}"/>
              </a:ext>
            </a:extLst>
          </p:cNvPr>
          <p:cNvSpPr/>
          <p:nvPr/>
        </p:nvSpPr>
        <p:spPr>
          <a:xfrm>
            <a:off x="6087484" y="1796670"/>
            <a:ext cx="792249" cy="792480"/>
          </a:xfrm>
          <a:prstGeom prst="roundRect">
            <a:avLst>
              <a:gd name="adj" fmla="val 0"/>
            </a:avLst>
          </a:prstGeom>
          <a:solidFill>
            <a:schemeClr val="accent1">
              <a:alpha val="100000"/>
            </a:schemeClr>
          </a:solidFill>
        </p:spPr>
      </p:sp>
      <p:sp>
        <p:nvSpPr>
          <p:cNvPr id="8" name="TextBox 4">
            <a:extLst>
              <a:ext uri="{FF2B5EF4-FFF2-40B4-BE49-F238E27FC236}">
                <a16:creationId xmlns:a16="http://schemas.microsoft.com/office/drawing/2014/main" id="{B5D7EE1E-B098-4D4F-50C4-4D0B118883B5}"/>
              </a:ext>
            </a:extLst>
          </p:cNvPr>
          <p:cNvSpPr txBox="1"/>
          <p:nvPr/>
        </p:nvSpPr>
        <p:spPr>
          <a:xfrm>
            <a:off x="7089775" y="4736465"/>
            <a:ext cx="4090670" cy="1465580"/>
          </a:xfrm>
          <a:prstGeom prst="rect">
            <a:avLst/>
          </a:prstGeom>
        </p:spPr>
        <p:txBody>
          <a:bodyPr vert="horz" wrap="square" lIns="66008" tIns="33052" rIns="66008" bIns="33052" rtlCol="0" anchor="t" anchorCtr="0">
            <a:noAutofit/>
          </a:bodyPr>
          <a:lstStyle/>
          <a:p>
            <a:pPr algn="l">
              <a:lnSpc>
                <a:spcPct val="140000"/>
              </a:lnSpc>
            </a:pPr>
            <a:r>
              <a:rPr lang="en-US" sz="1600">
                <a:solidFill>
                  <a:schemeClr val="tx2">
                    <a:alpha val="85000"/>
                  </a:schemeClr>
                </a:solidFill>
                <a:highlight>
                  <a:srgbClr val="FFFFFF"/>
                </a:highlight>
                <a:latin typeface="微软雅黑" panose="020B0503020204020204" charset="-122"/>
                <a:ea typeface="微软雅黑" panose="020B0503020204020204" charset="-122"/>
                <a:cs typeface="微软雅黑" panose="020B0503020204020204" charset="-122"/>
              </a:rPr>
              <a:t>利用 Git 版本控制能力，精准记录每一次代码提交，开发者可快速回溯历史版本、定位功能迭代轨迹，轻松应对需求回溯、问题排查场景，让代码变更</a:t>
            </a:r>
            <a:r>
              <a:rPr lang="en-US" sz="1600">
                <a:solidFill>
                  <a:schemeClr val="tx2">
                    <a:alpha val="100000"/>
                  </a:schemeClr>
                </a:solidFill>
                <a:highlight>
                  <a:srgbClr val="FFFFFF"/>
                </a:highlight>
                <a:latin typeface="微软雅黑" panose="020B0503020204020204" charset="-122"/>
                <a:ea typeface="微软雅黑" panose="020B0503020204020204" charset="-122"/>
                <a:cs typeface="微软雅黑" panose="020B0503020204020204" charset="-122"/>
              </a:rPr>
              <a:t>可查、可溯、可控</a:t>
            </a:r>
            <a:r>
              <a:rPr lang="en-US" sz="1600">
                <a:solidFill>
                  <a:schemeClr val="tx2">
                    <a:alpha val="85000"/>
                  </a:schemeClr>
                </a:solidFill>
                <a:highlight>
                  <a:srgbClr val="FFFFFF"/>
                </a:highlight>
                <a:latin typeface="微软雅黑" panose="020B0503020204020204" charset="-122"/>
                <a:ea typeface="微软雅黑" panose="020B0503020204020204" charset="-122"/>
                <a:cs typeface="微软雅黑" panose="020B0503020204020204" charset="-122"/>
              </a:rPr>
              <a:t> 。</a:t>
            </a:r>
          </a:p>
        </p:txBody>
      </p:sp>
      <p:sp>
        <p:nvSpPr>
          <p:cNvPr id="11" name="TextBox 5">
            <a:extLst>
              <a:ext uri="{FF2B5EF4-FFF2-40B4-BE49-F238E27FC236}">
                <a16:creationId xmlns:a16="http://schemas.microsoft.com/office/drawing/2014/main" id="{1BB043A9-2052-AE2A-10DD-8955DDA817E4}"/>
              </a:ext>
            </a:extLst>
          </p:cNvPr>
          <p:cNvSpPr txBox="1"/>
          <p:nvPr/>
        </p:nvSpPr>
        <p:spPr>
          <a:xfrm>
            <a:off x="7132320" y="2865755"/>
            <a:ext cx="4152900" cy="1443355"/>
          </a:xfrm>
          <a:prstGeom prst="rect">
            <a:avLst/>
          </a:prstGeom>
        </p:spPr>
        <p:txBody>
          <a:bodyPr vert="horz" wrap="square" lIns="66008" tIns="33052" rIns="66008" bIns="33052" rtlCol="0" anchor="t" anchorCtr="0">
            <a:noAutofit/>
          </a:bodyPr>
          <a:lstStyle/>
          <a:p>
            <a:pPr algn="l">
              <a:lnSpc>
                <a:spcPct val="140000"/>
              </a:lnSpc>
            </a:pPr>
            <a:r>
              <a:rPr lang="en-US" sz="1600">
                <a:solidFill>
                  <a:schemeClr val="tx2">
                    <a:alpha val="85000"/>
                  </a:schemeClr>
                </a:solidFill>
                <a:highlight>
                  <a:srgbClr val="FFFFFF"/>
                </a:highlight>
                <a:latin typeface="微软雅黑" panose="020B0503020204020204" charset="-122"/>
                <a:ea typeface="微软雅黑" panose="020B0503020204020204" charset="-122"/>
                <a:cs typeface="微软雅黑" panose="020B0503020204020204" charset="-122"/>
              </a:rPr>
              <a:t>依托 </a:t>
            </a:r>
            <a:r>
              <a:rPr lang="en-US" sz="1600">
                <a:solidFill>
                  <a:schemeClr val="tx2">
                    <a:alpha val="100000"/>
                  </a:schemeClr>
                </a:solidFill>
                <a:highlight>
                  <a:srgbClr val="FFFFFF"/>
                </a:highlight>
                <a:latin typeface="微软雅黑" panose="020B0503020204020204" charset="-122"/>
                <a:ea typeface="微软雅黑" panose="020B0503020204020204" charset="-122"/>
                <a:cs typeface="微软雅黑" panose="020B0503020204020204" charset="-122"/>
              </a:rPr>
              <a:t>Pull Request（PR）</a:t>
            </a:r>
            <a:r>
              <a:rPr lang="en-US" sz="1600">
                <a:solidFill>
                  <a:schemeClr val="tx2">
                    <a:alpha val="85000"/>
                  </a:schemeClr>
                </a:solidFill>
                <a:highlight>
                  <a:srgbClr val="FFFFFF"/>
                </a:highlight>
                <a:latin typeface="微软雅黑" panose="020B0503020204020204" charset="-122"/>
                <a:ea typeface="微软雅黑" panose="020B0503020204020204" charset="-122"/>
                <a:cs typeface="微软雅黑" panose="020B0503020204020204" charset="-122"/>
              </a:rPr>
              <a:t> 机制，构建代码提交的 “准入关卡”。开发人员提交特性分支代码后，经团队成员评审，既通过代码检视保障质量，又借评审交流</a:t>
            </a:r>
            <a:r>
              <a:rPr lang="en-US" sz="1600">
                <a:solidFill>
                  <a:schemeClr val="tx2">
                    <a:alpha val="100000"/>
                  </a:schemeClr>
                </a:solidFill>
                <a:highlight>
                  <a:srgbClr val="FFFFFF"/>
                </a:highlight>
                <a:latin typeface="微软雅黑" panose="020B0503020204020204" charset="-122"/>
                <a:ea typeface="微软雅黑" panose="020B0503020204020204" charset="-122"/>
                <a:cs typeface="微软雅黑" panose="020B0503020204020204" charset="-122"/>
              </a:rPr>
              <a:t>沉淀技术经验</a:t>
            </a:r>
            <a:r>
              <a:rPr lang="en-US" sz="1600">
                <a:solidFill>
                  <a:schemeClr val="tx2">
                    <a:alpha val="85000"/>
                  </a:schemeClr>
                </a:solidFill>
                <a:highlight>
                  <a:srgbClr val="FFFFFF"/>
                </a:highlight>
                <a:latin typeface="微软雅黑" panose="020B0503020204020204" charset="-122"/>
                <a:ea typeface="微软雅黑" panose="020B0503020204020204" charset="-122"/>
                <a:cs typeface="微软雅黑" panose="020B0503020204020204" charset="-122"/>
              </a:rPr>
              <a:t>，促进团队知识共享。</a:t>
            </a:r>
          </a:p>
        </p:txBody>
      </p:sp>
      <p:sp>
        <p:nvSpPr>
          <p:cNvPr id="12" name="TextBox 6">
            <a:extLst>
              <a:ext uri="{FF2B5EF4-FFF2-40B4-BE49-F238E27FC236}">
                <a16:creationId xmlns:a16="http://schemas.microsoft.com/office/drawing/2014/main" id="{7D9F7DEF-2B5D-ECAB-8C8C-0D8FA944626B}"/>
              </a:ext>
            </a:extLst>
          </p:cNvPr>
          <p:cNvSpPr txBox="1"/>
          <p:nvPr/>
        </p:nvSpPr>
        <p:spPr>
          <a:xfrm>
            <a:off x="7090047" y="1681297"/>
            <a:ext cx="4090957" cy="1085116"/>
          </a:xfrm>
          <a:prstGeom prst="rect">
            <a:avLst/>
          </a:prstGeom>
        </p:spPr>
        <p:txBody>
          <a:bodyPr vert="horz" wrap="square" lIns="66008" tIns="33052" rIns="66008" bIns="33052" rtlCol="0" anchor="t" anchorCtr="0">
            <a:normAutofit/>
          </a:bodyPr>
          <a:lstStyle/>
          <a:p>
            <a:pPr>
              <a:lnSpc>
                <a:spcPct val="100000"/>
              </a:lnSpc>
              <a:spcBef>
                <a:spcPts val="375"/>
              </a:spcBef>
            </a:pPr>
            <a:endParaRPr lang="en-US" sz="900">
              <a:solidFill>
                <a:srgbClr val="000000">
                  <a:alpha val="100000"/>
                </a:srgbClr>
              </a:solidFill>
              <a:latin typeface="微软雅黑" panose="020B0503020204020204" charset="-122"/>
              <a:ea typeface="微软雅黑" panose="020B0503020204020204" charset="-122"/>
              <a:cs typeface="微软雅黑" panose="020B0503020204020204" charset="-122"/>
            </a:endParaRPr>
          </a:p>
        </p:txBody>
      </p:sp>
      <p:sp>
        <p:nvSpPr>
          <p:cNvPr id="13" name="TextBox 7">
            <a:extLst>
              <a:ext uri="{FF2B5EF4-FFF2-40B4-BE49-F238E27FC236}">
                <a16:creationId xmlns:a16="http://schemas.microsoft.com/office/drawing/2014/main" id="{BB82D5A7-A93A-9812-74A8-54E7469F3E3E}"/>
              </a:ext>
            </a:extLst>
          </p:cNvPr>
          <p:cNvSpPr txBox="1"/>
          <p:nvPr/>
        </p:nvSpPr>
        <p:spPr>
          <a:xfrm>
            <a:off x="6096000" y="1787525"/>
            <a:ext cx="792480" cy="680720"/>
          </a:xfrm>
          <a:prstGeom prst="rect">
            <a:avLst/>
          </a:prstGeom>
        </p:spPr>
        <p:txBody>
          <a:bodyPr vert="horz" wrap="square" lIns="66008" tIns="33052" rIns="66008" bIns="33052" rtlCol="0" anchor="ctr" anchorCtr="0">
            <a:normAutofit/>
          </a:bodyPr>
          <a:lstStyle/>
          <a:p>
            <a:pPr algn="ctr">
              <a:lnSpc>
                <a:spcPct val="140000"/>
              </a:lnSpc>
            </a:pPr>
            <a:r>
              <a:rPr lang="en-US" sz="2975" b="1">
                <a:solidFill>
                  <a:srgbClr val="FDFEFF">
                    <a:alpha val="100000"/>
                  </a:srgbClr>
                </a:solidFill>
                <a:latin typeface="Noto Sans SC" panose="020B0200000000000000" charset="-122"/>
                <a:ea typeface="Noto Sans SC" panose="020B0200000000000000" charset="-122"/>
                <a:cs typeface="Noto Sans SC" panose="020B0200000000000000" charset="-122"/>
              </a:rPr>
              <a:t>01</a:t>
            </a:r>
          </a:p>
        </p:txBody>
      </p:sp>
      <p:sp>
        <p:nvSpPr>
          <p:cNvPr id="14" name="AutoShape 8">
            <a:extLst>
              <a:ext uri="{FF2B5EF4-FFF2-40B4-BE49-F238E27FC236}">
                <a16:creationId xmlns:a16="http://schemas.microsoft.com/office/drawing/2014/main" id="{BA8960E5-E8F0-343F-1C23-103A997402C5}"/>
              </a:ext>
            </a:extLst>
          </p:cNvPr>
          <p:cNvSpPr/>
          <p:nvPr/>
        </p:nvSpPr>
        <p:spPr>
          <a:xfrm>
            <a:off x="6087484" y="3325585"/>
            <a:ext cx="792249" cy="792480"/>
          </a:xfrm>
          <a:prstGeom prst="roundRect">
            <a:avLst>
              <a:gd name="adj" fmla="val 0"/>
            </a:avLst>
          </a:prstGeom>
          <a:solidFill>
            <a:schemeClr val="accent1">
              <a:alpha val="100000"/>
            </a:schemeClr>
          </a:solidFill>
        </p:spPr>
      </p:sp>
      <p:sp>
        <p:nvSpPr>
          <p:cNvPr id="15" name="TextBox 9">
            <a:extLst>
              <a:ext uri="{FF2B5EF4-FFF2-40B4-BE49-F238E27FC236}">
                <a16:creationId xmlns:a16="http://schemas.microsoft.com/office/drawing/2014/main" id="{AD33BB42-FB0C-B214-6EAE-CCA3D84C00B1}"/>
              </a:ext>
            </a:extLst>
          </p:cNvPr>
          <p:cNvSpPr txBox="1"/>
          <p:nvPr/>
        </p:nvSpPr>
        <p:spPr>
          <a:xfrm>
            <a:off x="6087745" y="3276600"/>
            <a:ext cx="792480" cy="760095"/>
          </a:xfrm>
          <a:prstGeom prst="rect">
            <a:avLst/>
          </a:prstGeom>
        </p:spPr>
        <p:txBody>
          <a:bodyPr vert="horz" wrap="square" lIns="66008" tIns="33052" rIns="66008" bIns="33052" rtlCol="0" anchor="ctr" anchorCtr="0">
            <a:normAutofit/>
          </a:bodyPr>
          <a:lstStyle/>
          <a:p>
            <a:pPr algn="ctr">
              <a:lnSpc>
                <a:spcPct val="140000"/>
              </a:lnSpc>
            </a:pPr>
            <a:r>
              <a:rPr lang="en-US" sz="2975" b="1">
                <a:solidFill>
                  <a:srgbClr val="FDFEFF">
                    <a:alpha val="100000"/>
                  </a:srgbClr>
                </a:solidFill>
                <a:latin typeface="Noto Sans SC" panose="020B0200000000000000" charset="-122"/>
                <a:ea typeface="Noto Sans SC" panose="020B0200000000000000" charset="-122"/>
                <a:cs typeface="Noto Sans SC" panose="020B0200000000000000" charset="-122"/>
              </a:rPr>
              <a:t>02</a:t>
            </a:r>
          </a:p>
        </p:txBody>
      </p:sp>
      <p:sp>
        <p:nvSpPr>
          <p:cNvPr id="16" name="AutoShape 10">
            <a:extLst>
              <a:ext uri="{FF2B5EF4-FFF2-40B4-BE49-F238E27FC236}">
                <a16:creationId xmlns:a16="http://schemas.microsoft.com/office/drawing/2014/main" id="{209F2B97-80C7-8F80-0F7A-A4E2D8266477}"/>
              </a:ext>
            </a:extLst>
          </p:cNvPr>
          <p:cNvSpPr/>
          <p:nvPr/>
        </p:nvSpPr>
        <p:spPr>
          <a:xfrm>
            <a:off x="6087484" y="5022575"/>
            <a:ext cx="792249" cy="792480"/>
          </a:xfrm>
          <a:prstGeom prst="roundRect">
            <a:avLst>
              <a:gd name="adj" fmla="val 0"/>
            </a:avLst>
          </a:prstGeom>
          <a:solidFill>
            <a:schemeClr val="accent1">
              <a:alpha val="100000"/>
            </a:schemeClr>
          </a:solidFill>
        </p:spPr>
      </p:sp>
      <p:sp>
        <p:nvSpPr>
          <p:cNvPr id="18" name="TextBox 11">
            <a:extLst>
              <a:ext uri="{FF2B5EF4-FFF2-40B4-BE49-F238E27FC236}">
                <a16:creationId xmlns:a16="http://schemas.microsoft.com/office/drawing/2014/main" id="{608C17DF-4524-F579-BEE7-0E331C4308DA}"/>
              </a:ext>
            </a:extLst>
          </p:cNvPr>
          <p:cNvSpPr txBox="1"/>
          <p:nvPr/>
        </p:nvSpPr>
        <p:spPr>
          <a:xfrm>
            <a:off x="6087745" y="5020310"/>
            <a:ext cx="792480" cy="685165"/>
          </a:xfrm>
          <a:prstGeom prst="rect">
            <a:avLst/>
          </a:prstGeom>
        </p:spPr>
        <p:txBody>
          <a:bodyPr vert="horz" wrap="square" lIns="66008" tIns="33052" rIns="66008" bIns="33052" rtlCol="0" anchor="ctr" anchorCtr="0">
            <a:normAutofit/>
          </a:bodyPr>
          <a:lstStyle/>
          <a:p>
            <a:pPr algn="ctr">
              <a:lnSpc>
                <a:spcPct val="140000"/>
              </a:lnSpc>
            </a:pPr>
            <a:r>
              <a:rPr lang="en-US" sz="2975" b="1">
                <a:solidFill>
                  <a:srgbClr val="FDFEFF">
                    <a:alpha val="100000"/>
                  </a:srgbClr>
                </a:solidFill>
                <a:latin typeface="Noto Sans SC" panose="020B0200000000000000" charset="-122"/>
                <a:ea typeface="Noto Sans SC" panose="020B0200000000000000" charset="-122"/>
                <a:cs typeface="Noto Sans SC" panose="020B0200000000000000" charset="-122"/>
              </a:rPr>
              <a:t>03</a:t>
            </a:r>
          </a:p>
        </p:txBody>
      </p:sp>
      <p:sp>
        <p:nvSpPr>
          <p:cNvPr id="19" name="TextBox 13">
            <a:extLst>
              <a:ext uri="{FF2B5EF4-FFF2-40B4-BE49-F238E27FC236}">
                <a16:creationId xmlns:a16="http://schemas.microsoft.com/office/drawing/2014/main" id="{AAECD65E-F968-251C-AED1-2BBDECB88A26}"/>
              </a:ext>
            </a:extLst>
          </p:cNvPr>
          <p:cNvSpPr txBox="1"/>
          <p:nvPr/>
        </p:nvSpPr>
        <p:spPr>
          <a:xfrm>
            <a:off x="7041515" y="1717040"/>
            <a:ext cx="3630930" cy="1236345"/>
          </a:xfrm>
          <a:prstGeom prst="rect">
            <a:avLst/>
          </a:prstGeom>
        </p:spPr>
        <p:txBody>
          <a:bodyPr vert="horz" wrap="square" lIns="91440" tIns="45720" rIns="91440" bIns="45720" rtlCol="0" anchor="t" anchorCtr="0">
            <a:noAutofit/>
          </a:bodyPr>
          <a:lstStyle/>
          <a:p>
            <a:pPr>
              <a:lnSpc>
                <a:spcPct val="100000"/>
              </a:lnSpc>
              <a:spcBef>
                <a:spcPts val="375"/>
              </a:spcBef>
            </a:pPr>
            <a:r>
              <a:rPr lang="en-US" sz="1600">
                <a:solidFill>
                  <a:schemeClr val="tx2">
                    <a:alpha val="100000"/>
                  </a:schemeClr>
                </a:solidFill>
                <a:latin typeface="微软雅黑" panose="020B0503020204020204" charset="-122"/>
                <a:ea typeface="微软雅黑" panose="020B0503020204020204" charset="-122"/>
                <a:cs typeface="微软雅黑" panose="020B0503020204020204" charset="-122"/>
              </a:rPr>
              <a:t>搭建 master 主分支与特性分支的分层架构，实现代码开发的物理隔离与并行推进，不同功能模块（如功能开发、页面美化 ）可独立迭代，互不干扰。</a:t>
            </a:r>
          </a:p>
        </p:txBody>
      </p:sp>
      <p:pic>
        <p:nvPicPr>
          <p:cNvPr id="21" name="图片 20">
            <a:extLst>
              <a:ext uri="{FF2B5EF4-FFF2-40B4-BE49-F238E27FC236}">
                <a16:creationId xmlns:a16="http://schemas.microsoft.com/office/drawing/2014/main" id="{0DB9C4C6-49DA-7645-1714-D1A77258CA46}"/>
              </a:ext>
            </a:extLst>
          </p:cNvPr>
          <p:cNvPicPr>
            <a:picLocks noChangeAspect="1"/>
          </p:cNvPicPr>
          <p:nvPr/>
        </p:nvPicPr>
        <p:blipFill>
          <a:blip r:embed="rId4"/>
          <a:stretch>
            <a:fillRect/>
          </a:stretch>
        </p:blipFill>
        <p:spPr>
          <a:xfrm>
            <a:off x="466977" y="1388112"/>
            <a:ext cx="5427730" cy="4777192"/>
          </a:xfrm>
          <a:prstGeom prst="rect">
            <a:avLst/>
          </a:prstGeom>
        </p:spPr>
      </p:pic>
    </p:spTree>
    <p:extLst>
      <p:ext uri="{BB962C8B-B14F-4D97-AF65-F5344CB8AC3E}">
        <p14:creationId xmlns:p14="http://schemas.microsoft.com/office/powerpoint/2010/main" val="1194627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551C13-4740-418F-5EDD-07716ABE51D6}"/>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99C45132-94E1-B9F6-3888-EFFC48314E38}"/>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3EAD20C8-3171-5EAF-8A27-BB2703D8A5E4}"/>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a:extLst>
                <a:ext uri="{FF2B5EF4-FFF2-40B4-BE49-F238E27FC236}">
                  <a16:creationId xmlns:a16="http://schemas.microsoft.com/office/drawing/2014/main" id="{649D8566-03A2-B246-BE77-6CB113FF54B4}"/>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691857B6-60D7-1DAC-E958-F9C921136A40}"/>
              </a:ext>
            </a:extLst>
          </p:cNvPr>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17C6B135-B7BC-781B-3415-F338F60DF1EE}"/>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t>团队协作</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a:extLst>
              <a:ext uri="{FF2B5EF4-FFF2-40B4-BE49-F238E27FC236}">
                <a16:creationId xmlns:a16="http://schemas.microsoft.com/office/drawing/2014/main" id="{A2C23FA3-A468-A9D3-C6F7-393622F0FDF8}"/>
              </a:ext>
            </a:extLst>
          </p:cNvPr>
          <p:cNvSpPr txBox="1"/>
          <p:nvPr/>
        </p:nvSpPr>
        <p:spPr>
          <a:xfrm>
            <a:off x="10505565" y="6398695"/>
            <a:ext cx="886781" cy="369332"/>
          </a:xfrm>
          <a:prstGeom prst="rect">
            <a:avLst/>
          </a:prstGeom>
          <a:noFill/>
        </p:spPr>
        <p:txBody>
          <a:bodyPr wrap="none" rtlCol="0">
            <a:spAutoFit/>
          </a:bodyPr>
          <a:lstStyle/>
          <a:p>
            <a:pPr lvl="0">
              <a:defRPr/>
            </a:pPr>
            <a:r>
              <a:rPr lang="en-US" altLang="zh-CN" b="1" dirty="0">
                <a:solidFill>
                  <a:prstClr val="white">
                    <a:lumMod val="75000"/>
                  </a:prstClr>
                </a:solidFill>
              </a:rPr>
              <a:t>July</a:t>
            </a:r>
            <a:r>
              <a:rPr kumimoji="0" lang="en-US" altLang="zh-CN" sz="1800" b="1" i="0" u="none" strike="noStrike" kern="120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 2</a:t>
            </a:r>
            <a:r>
              <a:rPr lang="en-US" altLang="zh-CN" b="1" baseline="30000" dirty="0" err="1">
                <a:solidFill>
                  <a:prstClr val="white">
                    <a:lumMod val="75000"/>
                  </a:prstClr>
                </a:solidFill>
                <a:latin typeface="Calibri" panose="020F0502020204030204"/>
                <a:ea typeface="宋体" panose="02010600030101010101" pitchFamily="2" charset="-122"/>
              </a:rPr>
              <a:t>nd</a:t>
            </a:r>
            <a:endParaRPr kumimoji="0" lang="zh-CN" altLang="en-US" sz="1800" b="1" i="0" u="none" strike="noStrike" kern="120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58" name="图片 57">
            <a:extLst>
              <a:ext uri="{FF2B5EF4-FFF2-40B4-BE49-F238E27FC236}">
                <a16:creationId xmlns:a16="http://schemas.microsoft.com/office/drawing/2014/main" id="{CF920540-8719-8C53-D1B0-3D532EEA17B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pic>
        <p:nvPicPr>
          <p:cNvPr id="60" name="图片 59">
            <a:extLst>
              <a:ext uri="{FF2B5EF4-FFF2-40B4-BE49-F238E27FC236}">
                <a16:creationId xmlns:a16="http://schemas.microsoft.com/office/drawing/2014/main" id="{CACC8FA8-B3E8-785F-92B5-96FBB76620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pic>
        <p:nvPicPr>
          <p:cNvPr id="9" name="图片 8">
            <a:extLst>
              <a:ext uri="{FF2B5EF4-FFF2-40B4-BE49-F238E27FC236}">
                <a16:creationId xmlns:a16="http://schemas.microsoft.com/office/drawing/2014/main" id="{0B26BCE4-A438-6545-AED7-556C54F2B5A1}"/>
              </a:ext>
            </a:extLst>
          </p:cNvPr>
          <p:cNvPicPr>
            <a:picLocks noChangeAspect="1"/>
          </p:cNvPicPr>
          <p:nvPr/>
        </p:nvPicPr>
        <p:blipFill>
          <a:blip r:embed="rId4"/>
          <a:stretch>
            <a:fillRect/>
          </a:stretch>
        </p:blipFill>
        <p:spPr>
          <a:xfrm>
            <a:off x="119336" y="1052736"/>
            <a:ext cx="7056784" cy="4752528"/>
          </a:xfrm>
          <a:prstGeom prst="rect">
            <a:avLst/>
          </a:prstGeom>
        </p:spPr>
      </p:pic>
      <p:pic>
        <p:nvPicPr>
          <p:cNvPr id="22" name="图片 21">
            <a:extLst>
              <a:ext uri="{FF2B5EF4-FFF2-40B4-BE49-F238E27FC236}">
                <a16:creationId xmlns:a16="http://schemas.microsoft.com/office/drawing/2014/main" id="{FA27886E-CB02-B75F-DFF6-AD2FB0F1EE73}"/>
              </a:ext>
            </a:extLst>
          </p:cNvPr>
          <p:cNvPicPr>
            <a:picLocks noChangeAspect="1"/>
          </p:cNvPicPr>
          <p:nvPr/>
        </p:nvPicPr>
        <p:blipFill>
          <a:blip r:embed="rId5"/>
          <a:stretch>
            <a:fillRect/>
          </a:stretch>
        </p:blipFill>
        <p:spPr>
          <a:xfrm>
            <a:off x="6967950" y="1047495"/>
            <a:ext cx="5221993" cy="4685759"/>
          </a:xfrm>
          <a:prstGeom prst="rect">
            <a:avLst/>
          </a:prstGeom>
        </p:spPr>
      </p:pic>
    </p:spTree>
    <p:extLst>
      <p:ext uri="{BB962C8B-B14F-4D97-AF65-F5344CB8AC3E}">
        <p14:creationId xmlns:p14="http://schemas.microsoft.com/office/powerpoint/2010/main" val="354989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txBox="1"/>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03</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p:cNvSpPr txBox="1"/>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系统架构设计</a:t>
            </a:r>
          </a:p>
        </p:txBody>
      </p:sp>
      <p:grpSp>
        <p:nvGrpSpPr>
          <p:cNvPr id="4" name="组合 3"/>
          <p:cNvGrpSpPr/>
          <p:nvPr/>
        </p:nvGrpSpPr>
        <p:grpSpPr>
          <a:xfrm>
            <a:off x="-3049556" y="-2033814"/>
            <a:ext cx="7489372" cy="4795157"/>
            <a:chOff x="-3802743" y="-2148114"/>
            <a:chExt cx="7489372" cy="4795157"/>
          </a:xfrm>
        </p:grpSpPr>
        <p:sp>
          <p:nvSpPr>
            <p:cNvPr id="5" name="平行四边形 4"/>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 name="组合 6"/>
          <p:cNvGrpSpPr/>
          <p:nvPr/>
        </p:nvGrpSpPr>
        <p:grpSpPr>
          <a:xfrm flipH="1" flipV="1">
            <a:off x="7824192" y="4149080"/>
            <a:ext cx="7489372" cy="4651141"/>
            <a:chOff x="-3802743" y="-2004098"/>
            <a:chExt cx="7489372" cy="4651141"/>
          </a:xfrm>
        </p:grpSpPr>
        <p:sp>
          <p:nvSpPr>
            <p:cNvPr id="8" name="平行四边形 7"/>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6" name="直接连接符 15"/>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156111" y="4424107"/>
            <a:ext cx="6088996" cy="368300"/>
          </a:xfrm>
          <a:prstGeom prst="rect">
            <a:avLst/>
          </a:prstGeom>
        </p:spPr>
        <p:txBody>
          <a:bodyPr wrap="square">
            <a:spAutoFit/>
          </a:bodyPr>
          <a:lstStyle/>
          <a:p>
            <a:pPr marL="0" marR="0" lvl="0" indent="0" algn="just"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panose="02000000000000000000" charset="-122"/>
              <a:cs typeface="+mn-cs"/>
            </a:endParaRPr>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pic>
        <p:nvPicPr>
          <p:cNvPr id="58" name="图片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前后端技术选型说明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66" name="矩形 65"/>
          <p:cNvSpPr/>
          <p:nvPr>
            <p:custDataLst>
              <p:tags r:id="rId1"/>
            </p:custDataLst>
          </p:nvPr>
        </p:nvSpPr>
        <p:spPr>
          <a:xfrm>
            <a:off x="839470" y="1704340"/>
            <a:ext cx="4370705" cy="1400810"/>
          </a:xfrm>
          <a:prstGeom prst="rect">
            <a:avLst/>
          </a:prstGeom>
        </p:spPr>
        <p:txBody>
          <a:bodyPr wrap="square">
            <a:noAutofit/>
          </a:bodyPr>
          <a:lstStyle/>
          <a:p>
            <a:pPr algn="l">
              <a:lnSpc>
                <a:spcPct val="140000"/>
              </a:lnSpc>
            </a:pPr>
            <a:r>
              <a:rPr lang="en-US" sz="1600">
                <a:solidFill>
                  <a:srgbClr val="000000">
                    <a:alpha val="100000"/>
                  </a:srgbClr>
                </a:solidFill>
                <a:latin typeface="Noto Sans SC" panose="020B0200000000000000" charset="-122"/>
                <a:ea typeface="Noto Sans SC" panose="020B0200000000000000" charset="-122"/>
                <a:cs typeface="Noto Sans SC" panose="020B0200000000000000" charset="-122"/>
                <a:sym typeface="+mn-ea"/>
              </a:rPr>
              <a:t>采用</a:t>
            </a:r>
            <a:r>
              <a:rPr lang="en-US" sz="1600" b="1">
                <a:solidFill>
                  <a:srgbClr val="000000">
                    <a:alpha val="100000"/>
                  </a:srgbClr>
                </a:solidFill>
                <a:latin typeface="Noto Sans SC" panose="020B0200000000000000" charset="-122"/>
                <a:ea typeface="Noto Sans SC" panose="020B0200000000000000" charset="-122"/>
                <a:cs typeface="Noto Sans SC" panose="020B0200000000000000" charset="-122"/>
                <a:sym typeface="+mn-ea"/>
              </a:rPr>
              <a:t>Vue3</a:t>
            </a:r>
            <a:r>
              <a:rPr lang="en-US" sz="1600">
                <a:solidFill>
                  <a:srgbClr val="000000">
                    <a:alpha val="100000"/>
                  </a:srgbClr>
                </a:solidFill>
                <a:latin typeface="Noto Sans SC" panose="020B0200000000000000" charset="-122"/>
                <a:ea typeface="Noto Sans SC" panose="020B0200000000000000" charset="-122"/>
                <a:cs typeface="Noto Sans SC" panose="020B0200000000000000" charset="-122"/>
                <a:sym typeface="+mn-ea"/>
              </a:rPr>
              <a:t>作为核心框架，结合ElementPlus组件库实现高交互性医疗界面，支持动态数据渲染和跨平台兼容性，确保医生和患者操作流畅性。</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cxnSp>
        <p:nvCxnSpPr>
          <p:cNvPr id="67" name="直接连接符 66"/>
          <p:cNvCxnSpPr/>
          <p:nvPr>
            <p:custDataLst>
              <p:tags r:id="rId2"/>
            </p:custDataLst>
          </p:nvPr>
        </p:nvCxnSpPr>
        <p:spPr>
          <a:xfrm>
            <a:off x="731002" y="1594275"/>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68" name="矩形 67"/>
          <p:cNvSpPr/>
          <p:nvPr>
            <p:custDataLst>
              <p:tags r:id="rId3"/>
            </p:custDataLst>
          </p:nvPr>
        </p:nvSpPr>
        <p:spPr>
          <a:xfrm>
            <a:off x="730885" y="851535"/>
            <a:ext cx="2643505" cy="512445"/>
          </a:xfrm>
          <a:prstGeom prst="rect">
            <a:avLst/>
          </a:prstGeom>
        </p:spPr>
        <p:txBody>
          <a:bodyPr wrap="square">
            <a:noAutofit/>
          </a:bodyPr>
          <a:lstStyle/>
          <a:p>
            <a:pPr>
              <a:lnSpc>
                <a:spcPct val="120000"/>
              </a:lnSpc>
            </a:pPr>
            <a:r>
              <a:rPr lang="zh-CN" altLang="en-US" sz="3200" dirty="0">
                <a:solidFill>
                  <a:srgbClr val="005197"/>
                </a:solidFill>
                <a:latin typeface="Century Gothic" panose="020B0502020202020204"/>
                <a:ea typeface="微软雅黑" panose="020B0503020204020204" pitchFamily="34" charset="-122"/>
              </a:rPr>
              <a:t>前端框架选型</a:t>
            </a:r>
          </a:p>
        </p:txBody>
      </p:sp>
      <p:cxnSp>
        <p:nvCxnSpPr>
          <p:cNvPr id="70" name="直接连接符 69"/>
          <p:cNvCxnSpPr/>
          <p:nvPr>
            <p:custDataLst>
              <p:tags r:id="rId4"/>
            </p:custDataLst>
          </p:nvPr>
        </p:nvCxnSpPr>
        <p:spPr>
          <a:xfrm flipH="1">
            <a:off x="3359785" y="981146"/>
            <a:ext cx="116205" cy="240941"/>
          </a:xfrm>
          <a:prstGeom prst="line">
            <a:avLst/>
          </a:prstGeom>
          <a:noFill/>
          <a:ln w="6350" cap="flat" cmpd="sng" algn="ctr">
            <a:solidFill>
              <a:srgbClr val="005197"/>
            </a:solidFill>
            <a:prstDash val="solid"/>
            <a:miter lim="800000"/>
          </a:ln>
          <a:effectLst/>
        </p:spPr>
      </p:cxnSp>
      <p:sp>
        <p:nvSpPr>
          <p:cNvPr id="71" name="矩形 70"/>
          <p:cNvSpPr/>
          <p:nvPr>
            <p:custDataLst>
              <p:tags r:id="rId5"/>
            </p:custDataLst>
          </p:nvPr>
        </p:nvSpPr>
        <p:spPr>
          <a:xfrm>
            <a:off x="767080" y="3282950"/>
            <a:ext cx="3159125" cy="734695"/>
          </a:xfrm>
          <a:prstGeom prst="rect">
            <a:avLst/>
          </a:prstGeom>
        </p:spPr>
        <p:txBody>
          <a:bodyPr wrap="square">
            <a:noAutofit/>
          </a:bodyPr>
          <a:lstStyle/>
          <a:p>
            <a:pPr>
              <a:lnSpc>
                <a:spcPct val="120000"/>
              </a:lnSpc>
            </a:pPr>
            <a:r>
              <a:rPr lang="zh-CN" altLang="en-US" sz="3200" dirty="0">
                <a:solidFill>
                  <a:srgbClr val="FFC000"/>
                </a:solidFill>
                <a:latin typeface="Century Gothic" panose="020B0502020202020204"/>
                <a:ea typeface="微软雅黑" panose="020B0503020204020204" pitchFamily="34" charset="-122"/>
              </a:rPr>
              <a:t>后端语言选择</a:t>
            </a:r>
          </a:p>
          <a:p>
            <a:pPr>
              <a:lnSpc>
                <a:spcPct val="120000"/>
              </a:lnSpc>
            </a:pPr>
            <a:endParaRPr lang="zh-CN" altLang="en-US" sz="3200" dirty="0">
              <a:solidFill>
                <a:srgbClr val="FFC000"/>
              </a:solidFill>
              <a:latin typeface="Century Gothic" panose="020B0502020202020204"/>
              <a:ea typeface="微软雅黑" panose="020B0503020204020204" pitchFamily="34" charset="-122"/>
            </a:endParaRPr>
          </a:p>
        </p:txBody>
      </p:sp>
      <p:cxnSp>
        <p:nvCxnSpPr>
          <p:cNvPr id="72" name="直接连接符 71"/>
          <p:cNvCxnSpPr/>
          <p:nvPr>
            <p:custDataLst>
              <p:tags r:id="rId6"/>
            </p:custDataLst>
          </p:nvPr>
        </p:nvCxnSpPr>
        <p:spPr>
          <a:xfrm flipH="1">
            <a:off x="3359785" y="3389701"/>
            <a:ext cx="116205" cy="240941"/>
          </a:xfrm>
          <a:prstGeom prst="line">
            <a:avLst/>
          </a:prstGeom>
          <a:noFill/>
          <a:ln w="6350" cap="flat" cmpd="sng" algn="ctr">
            <a:solidFill>
              <a:srgbClr val="FFC000"/>
            </a:solidFill>
            <a:prstDash val="solid"/>
            <a:miter lim="800000"/>
          </a:ln>
          <a:effectLst/>
        </p:spPr>
      </p:cxnSp>
      <p:cxnSp>
        <p:nvCxnSpPr>
          <p:cNvPr id="73" name="直接连接符 72"/>
          <p:cNvCxnSpPr/>
          <p:nvPr>
            <p:custDataLst>
              <p:tags r:id="rId7"/>
            </p:custDataLst>
          </p:nvPr>
        </p:nvCxnSpPr>
        <p:spPr>
          <a:xfrm flipH="1">
            <a:off x="3403600" y="3573216"/>
            <a:ext cx="116205" cy="240941"/>
          </a:xfrm>
          <a:prstGeom prst="line">
            <a:avLst/>
          </a:prstGeom>
          <a:noFill/>
          <a:ln w="6350" cap="flat" cmpd="sng" algn="ctr">
            <a:solidFill>
              <a:srgbClr val="FFC000"/>
            </a:solidFill>
            <a:prstDash val="solid"/>
            <a:miter lim="800000"/>
          </a:ln>
          <a:effectLst/>
        </p:spPr>
      </p:cxnSp>
      <p:cxnSp>
        <p:nvCxnSpPr>
          <p:cNvPr id="43" name="直接连接符 42"/>
          <p:cNvCxnSpPr/>
          <p:nvPr>
            <p:custDataLst>
              <p:tags r:id="rId8"/>
            </p:custDataLst>
          </p:nvPr>
        </p:nvCxnSpPr>
        <p:spPr>
          <a:xfrm flipH="1">
            <a:off x="3403600" y="1124656"/>
            <a:ext cx="116205" cy="240941"/>
          </a:xfrm>
          <a:prstGeom prst="line">
            <a:avLst/>
          </a:prstGeom>
          <a:noFill/>
          <a:ln w="6350" cap="flat" cmpd="sng" algn="ctr">
            <a:solidFill>
              <a:srgbClr val="005197"/>
            </a:solidFill>
            <a:prstDash val="solid"/>
            <a:miter lim="800000"/>
          </a:ln>
          <a:effectLst/>
        </p:spPr>
      </p:cxnSp>
      <p:sp>
        <p:nvSpPr>
          <p:cNvPr id="46" name="矩形 45"/>
          <p:cNvSpPr/>
          <p:nvPr>
            <p:custDataLst>
              <p:tags r:id="rId9"/>
            </p:custDataLst>
          </p:nvPr>
        </p:nvSpPr>
        <p:spPr>
          <a:xfrm>
            <a:off x="839470" y="4135120"/>
            <a:ext cx="4370705" cy="1400810"/>
          </a:xfrm>
          <a:prstGeom prst="rect">
            <a:avLst/>
          </a:prstGeom>
        </p:spPr>
        <p:txBody>
          <a:bodyPr wrap="square">
            <a:noAutofit/>
          </a:bodyPr>
          <a:lstStyle/>
          <a:p>
            <a:pPr algn="l">
              <a:lnSpc>
                <a:spcPct val="140000"/>
              </a:lnSpc>
            </a:pPr>
            <a:r>
              <a:rPr lang="en-US" sz="1600">
                <a:solidFill>
                  <a:srgbClr val="000000">
                    <a:alpha val="100000"/>
                  </a:srgbClr>
                </a:solidFill>
                <a:latin typeface="Noto Sans SC" panose="020B0200000000000000" charset="-122"/>
                <a:ea typeface="Noto Sans SC" panose="020B0200000000000000" charset="-122"/>
                <a:cs typeface="Noto Sans SC" panose="020B0200000000000000" charset="-122"/>
                <a:sym typeface="+mn-ea"/>
              </a:rPr>
              <a:t>采用Vue3作为核心框架，结合ElementPlus组件库实现高交互性医疗界面，支持动态数据渲染和跨平台兼容性，确保医生和患者操作流畅性。</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cxnSp>
        <p:nvCxnSpPr>
          <p:cNvPr id="47" name="直接连接符 46"/>
          <p:cNvCxnSpPr/>
          <p:nvPr>
            <p:custDataLst>
              <p:tags r:id="rId10"/>
            </p:custDataLst>
          </p:nvPr>
        </p:nvCxnSpPr>
        <p:spPr>
          <a:xfrm>
            <a:off x="731002" y="4077125"/>
            <a:ext cx="271463" cy="0"/>
          </a:xfrm>
          <a:prstGeom prst="line">
            <a:avLst/>
          </a:prstGeom>
          <a:noFill/>
          <a:ln w="19050" cap="rnd" cmpd="sng" algn="ctr">
            <a:solidFill>
              <a:sysClr val="windowText" lastClr="000000">
                <a:lumMod val="50000"/>
                <a:lumOff val="50000"/>
              </a:sysClr>
            </a:solidFill>
            <a:prstDash val="solid"/>
            <a:miter lim="800000"/>
          </a:ln>
          <a:effectLst/>
        </p:spPr>
      </p:cxnSp>
      <p:pic>
        <p:nvPicPr>
          <p:cNvPr id="77" name="图片 76"/>
          <p:cNvPicPr>
            <a:picLocks noChangeAspect="1"/>
          </p:cNvPicPr>
          <p:nvPr/>
        </p:nvPicPr>
        <p:blipFill>
          <a:blip r:embed="rId12"/>
          <a:stretch>
            <a:fillRect/>
          </a:stretch>
        </p:blipFill>
        <p:spPr>
          <a:xfrm>
            <a:off x="5303520" y="1842135"/>
            <a:ext cx="6887845" cy="3693795"/>
          </a:xfrm>
          <a:prstGeom prst="rect">
            <a:avLst/>
          </a:prstGeom>
        </p:spPr>
      </p:pic>
      <p:pic>
        <p:nvPicPr>
          <p:cNvPr id="58" name="图片 5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pic>
        <p:nvPicPr>
          <p:cNvPr id="60" name="图片 5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前后端技术选型说明</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grpSp>
        <p:nvGrpSpPr>
          <p:cNvPr id="53" name="组合 52"/>
          <p:cNvGrpSpPr/>
          <p:nvPr/>
        </p:nvGrpSpPr>
        <p:grpSpPr>
          <a:xfrm>
            <a:off x="11568596" y="6009987"/>
            <a:ext cx="609600" cy="866775"/>
            <a:chOff x="4267200" y="2995612"/>
            <a:chExt cx="609600" cy="866775"/>
          </a:xfrm>
        </p:grpSpPr>
        <p:sp>
          <p:nvSpPr>
            <p:cNvPr id="54" name="Freeform 71"/>
            <p:cNvSpPr>
              <a:spLocks noEditPoints="1"/>
            </p:cNvSpPr>
            <p:nvPr/>
          </p:nvSpPr>
          <p:spPr bwMode="auto">
            <a:xfrm>
              <a:off x="4267200" y="2995612"/>
              <a:ext cx="561975" cy="314325"/>
            </a:xfrm>
            <a:custGeom>
              <a:avLst/>
              <a:gdLst>
                <a:gd name="T0" fmla="*/ 2147483647 w 298"/>
                <a:gd name="T1" fmla="*/ 2147483647 h 172"/>
                <a:gd name="T2" fmla="*/ 2147483647 w 298"/>
                <a:gd name="T3" fmla="*/ 2147483647 h 172"/>
                <a:gd name="T4" fmla="*/ 2147483647 w 298"/>
                <a:gd name="T5" fmla="*/ 2147483647 h 172"/>
                <a:gd name="T6" fmla="*/ 2147483647 w 298"/>
                <a:gd name="T7" fmla="*/ 2147483647 h 172"/>
                <a:gd name="T8" fmla="*/ 2147483647 w 298"/>
                <a:gd name="T9" fmla="*/ 2147483647 h 172"/>
                <a:gd name="T10" fmla="*/ 2147483647 w 298"/>
                <a:gd name="T11" fmla="*/ 2147483647 h 172"/>
                <a:gd name="T12" fmla="*/ 2147483647 w 298"/>
                <a:gd name="T13" fmla="*/ 0 h 172"/>
                <a:gd name="T14" fmla="*/ 2147483647 w 298"/>
                <a:gd name="T15" fmla="*/ 2147483647 h 172"/>
                <a:gd name="T16" fmla="*/ 2147483647 w 298"/>
                <a:gd name="T17" fmla="*/ 2147483647 h 172"/>
                <a:gd name="T18" fmla="*/ 2147483647 w 298"/>
                <a:gd name="T19" fmla="*/ 2147483647 h 172"/>
                <a:gd name="T20" fmla="*/ 2147483647 w 298"/>
                <a:gd name="T21" fmla="*/ 2147483647 h 172"/>
                <a:gd name="T22" fmla="*/ 2147483647 w 298"/>
                <a:gd name="T23" fmla="*/ 0 h 172"/>
                <a:gd name="T24" fmla="*/ 2147483647 w 298"/>
                <a:gd name="T25" fmla="*/ 2147483647 h 172"/>
                <a:gd name="T26" fmla="*/ 2147483647 w 298"/>
                <a:gd name="T27" fmla="*/ 2147483647 h 172"/>
                <a:gd name="T28" fmla="*/ 2147483647 w 298"/>
                <a:gd name="T29" fmla="*/ 2147483647 h 172"/>
                <a:gd name="T30" fmla="*/ 2147483647 w 298"/>
                <a:gd name="T31" fmla="*/ 0 h 172"/>
                <a:gd name="T32" fmla="*/ 2147483647 w 298"/>
                <a:gd name="T33" fmla="*/ 2147483647 h 172"/>
                <a:gd name="T34" fmla="*/ 2147483647 w 298"/>
                <a:gd name="T35" fmla="*/ 2147483647 h 172"/>
                <a:gd name="T36" fmla="*/ 2147483647 w 298"/>
                <a:gd name="T37" fmla="*/ 2147483647 h 172"/>
                <a:gd name="T38" fmla="*/ 2147483647 w 298"/>
                <a:gd name="T39" fmla="*/ 2147483647 h 172"/>
                <a:gd name="T40" fmla="*/ 0 w 298"/>
                <a:gd name="T41" fmla="*/ 2147483647 h 172"/>
                <a:gd name="T42" fmla="*/ 2147483647 w 298"/>
                <a:gd name="T43" fmla="*/ 2147483647 h 172"/>
                <a:gd name="T44" fmla="*/ 2147483647 w 298"/>
                <a:gd name="T45" fmla="*/ 2147483647 h 172"/>
                <a:gd name="T46" fmla="*/ 2147483647 w 298"/>
                <a:gd name="T47" fmla="*/ 2147483647 h 172"/>
                <a:gd name="T48" fmla="*/ 2147483647 w 298"/>
                <a:gd name="T49" fmla="*/ 2147483647 h 172"/>
                <a:gd name="T50" fmla="*/ 2147483647 w 298"/>
                <a:gd name="T51" fmla="*/ 2147483647 h 172"/>
                <a:gd name="T52" fmla="*/ 2147483647 w 298"/>
                <a:gd name="T53" fmla="*/ 2147483647 h 172"/>
                <a:gd name="T54" fmla="*/ 2147483647 w 298"/>
                <a:gd name="T55" fmla="*/ 2147483647 h 172"/>
                <a:gd name="T56" fmla="*/ 2147483647 w 298"/>
                <a:gd name="T57" fmla="*/ 2147483647 h 172"/>
                <a:gd name="T58" fmla="*/ 2147483647 w 298"/>
                <a:gd name="T59" fmla="*/ 2147483647 h 172"/>
                <a:gd name="T60" fmla="*/ 2147483647 w 298"/>
                <a:gd name="T61" fmla="*/ 2147483647 h 172"/>
                <a:gd name="T62" fmla="*/ 2147483647 w 298"/>
                <a:gd name="T63" fmla="*/ 2147483647 h 172"/>
                <a:gd name="T64" fmla="*/ 2147483647 w 298"/>
                <a:gd name="T65" fmla="*/ 2147483647 h 172"/>
                <a:gd name="T66" fmla="*/ 2147483647 w 298"/>
                <a:gd name="T67" fmla="*/ 2147483647 h 172"/>
                <a:gd name="T68" fmla="*/ 2147483647 w 298"/>
                <a:gd name="T69" fmla="*/ 2147483647 h 172"/>
                <a:gd name="T70" fmla="*/ 2147483647 w 298"/>
                <a:gd name="T71" fmla="*/ 2147483647 h 172"/>
                <a:gd name="T72" fmla="*/ 2147483647 w 298"/>
                <a:gd name="T73" fmla="*/ 2147483647 h 172"/>
                <a:gd name="T74" fmla="*/ 2147483647 w 298"/>
                <a:gd name="T75" fmla="*/ 2147483647 h 172"/>
                <a:gd name="T76" fmla="*/ 2147483647 w 298"/>
                <a:gd name="T77" fmla="*/ 2147483647 h 172"/>
                <a:gd name="T78" fmla="*/ 2147483647 w 298"/>
                <a:gd name="T79" fmla="*/ 2147483647 h 172"/>
                <a:gd name="T80" fmla="*/ 2147483647 w 298"/>
                <a:gd name="T81" fmla="*/ 2147483647 h 172"/>
                <a:gd name="T82" fmla="*/ 2147483647 w 298"/>
                <a:gd name="T83" fmla="*/ 2147483647 h 172"/>
                <a:gd name="T84" fmla="*/ 2147483647 w 298"/>
                <a:gd name="T85" fmla="*/ 2147483647 h 172"/>
                <a:gd name="T86" fmla="*/ 2147483647 w 298"/>
                <a:gd name="T87" fmla="*/ 2147483647 h 172"/>
                <a:gd name="T88" fmla="*/ 2147483647 w 298"/>
                <a:gd name="T89" fmla="*/ 2147483647 h 172"/>
                <a:gd name="T90" fmla="*/ 2147483647 w 298"/>
                <a:gd name="T91" fmla="*/ 2147483647 h 172"/>
                <a:gd name="T92" fmla="*/ 2147483647 w 298"/>
                <a:gd name="T93" fmla="*/ 2147483647 h 172"/>
                <a:gd name="T94" fmla="*/ 2147483647 w 298"/>
                <a:gd name="T95" fmla="*/ 2147483647 h 172"/>
                <a:gd name="T96" fmla="*/ 2147483647 w 298"/>
                <a:gd name="T97" fmla="*/ 2147483647 h 172"/>
                <a:gd name="T98" fmla="*/ 2147483647 w 298"/>
                <a:gd name="T99" fmla="*/ 2147483647 h 172"/>
                <a:gd name="T100" fmla="*/ 2147483647 w 298"/>
                <a:gd name="T101" fmla="*/ 2147483647 h 1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298"/>
                <a:gd name="T154" fmla="*/ 0 h 172"/>
                <a:gd name="T155" fmla="*/ 298 w 298"/>
                <a:gd name="T156" fmla="*/ 172 h 172"/>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298" h="172">
                  <a:moveTo>
                    <a:pt x="77" y="172"/>
                  </a:moveTo>
                  <a:cubicBezTo>
                    <a:pt x="74" y="171"/>
                    <a:pt x="71" y="170"/>
                    <a:pt x="66" y="169"/>
                  </a:cubicBezTo>
                  <a:cubicBezTo>
                    <a:pt x="61" y="164"/>
                    <a:pt x="63" y="161"/>
                    <a:pt x="63" y="156"/>
                  </a:cubicBezTo>
                  <a:cubicBezTo>
                    <a:pt x="64" y="151"/>
                    <a:pt x="63" y="152"/>
                    <a:pt x="69" y="151"/>
                  </a:cubicBezTo>
                  <a:cubicBezTo>
                    <a:pt x="69" y="150"/>
                    <a:pt x="70" y="149"/>
                    <a:pt x="71" y="149"/>
                  </a:cubicBezTo>
                  <a:cubicBezTo>
                    <a:pt x="71" y="147"/>
                    <a:pt x="71" y="144"/>
                    <a:pt x="71" y="142"/>
                  </a:cubicBezTo>
                  <a:cubicBezTo>
                    <a:pt x="71" y="142"/>
                    <a:pt x="71" y="142"/>
                    <a:pt x="72" y="142"/>
                  </a:cubicBezTo>
                  <a:cubicBezTo>
                    <a:pt x="73" y="142"/>
                    <a:pt x="75" y="143"/>
                    <a:pt x="78" y="142"/>
                  </a:cubicBezTo>
                  <a:cubicBezTo>
                    <a:pt x="81" y="141"/>
                    <a:pt x="83" y="139"/>
                    <a:pt x="86" y="137"/>
                  </a:cubicBezTo>
                  <a:cubicBezTo>
                    <a:pt x="91" y="137"/>
                    <a:pt x="96" y="137"/>
                    <a:pt x="101" y="137"/>
                  </a:cubicBezTo>
                  <a:cubicBezTo>
                    <a:pt x="102" y="137"/>
                    <a:pt x="105" y="139"/>
                    <a:pt x="105" y="143"/>
                  </a:cubicBezTo>
                  <a:cubicBezTo>
                    <a:pt x="104" y="146"/>
                    <a:pt x="103" y="148"/>
                    <a:pt x="101" y="150"/>
                  </a:cubicBezTo>
                  <a:cubicBezTo>
                    <a:pt x="99" y="153"/>
                    <a:pt x="97" y="156"/>
                    <a:pt x="96" y="161"/>
                  </a:cubicBezTo>
                  <a:cubicBezTo>
                    <a:pt x="90" y="164"/>
                    <a:pt x="85" y="167"/>
                    <a:pt x="80" y="171"/>
                  </a:cubicBezTo>
                  <a:cubicBezTo>
                    <a:pt x="79" y="172"/>
                    <a:pt x="78" y="172"/>
                    <a:pt x="77" y="172"/>
                  </a:cubicBezTo>
                  <a:close/>
                  <a:moveTo>
                    <a:pt x="0" y="0"/>
                  </a:moveTo>
                  <a:cubicBezTo>
                    <a:pt x="73" y="0"/>
                    <a:pt x="73" y="0"/>
                    <a:pt x="73" y="0"/>
                  </a:cubicBezTo>
                  <a:cubicBezTo>
                    <a:pt x="73" y="2"/>
                    <a:pt x="73" y="5"/>
                    <a:pt x="73" y="8"/>
                  </a:cubicBezTo>
                  <a:cubicBezTo>
                    <a:pt x="73" y="10"/>
                    <a:pt x="74" y="11"/>
                    <a:pt x="77" y="13"/>
                  </a:cubicBezTo>
                  <a:cubicBezTo>
                    <a:pt x="77" y="14"/>
                    <a:pt x="78" y="15"/>
                    <a:pt x="79" y="17"/>
                  </a:cubicBezTo>
                  <a:cubicBezTo>
                    <a:pt x="75" y="17"/>
                    <a:pt x="73" y="19"/>
                    <a:pt x="70" y="20"/>
                  </a:cubicBezTo>
                  <a:cubicBezTo>
                    <a:pt x="66" y="25"/>
                    <a:pt x="61" y="27"/>
                    <a:pt x="57" y="31"/>
                  </a:cubicBezTo>
                  <a:cubicBezTo>
                    <a:pt x="54" y="33"/>
                    <a:pt x="50" y="34"/>
                    <a:pt x="47" y="33"/>
                  </a:cubicBezTo>
                  <a:cubicBezTo>
                    <a:pt x="45" y="33"/>
                    <a:pt x="44" y="32"/>
                    <a:pt x="41" y="31"/>
                  </a:cubicBezTo>
                  <a:cubicBezTo>
                    <a:pt x="37" y="25"/>
                    <a:pt x="37" y="27"/>
                    <a:pt x="33" y="26"/>
                  </a:cubicBezTo>
                  <a:cubicBezTo>
                    <a:pt x="32" y="27"/>
                    <a:pt x="31" y="27"/>
                    <a:pt x="31" y="29"/>
                  </a:cubicBezTo>
                  <a:cubicBezTo>
                    <a:pt x="31" y="30"/>
                    <a:pt x="31" y="31"/>
                    <a:pt x="31" y="32"/>
                  </a:cubicBezTo>
                  <a:cubicBezTo>
                    <a:pt x="28" y="35"/>
                    <a:pt x="24" y="38"/>
                    <a:pt x="22" y="42"/>
                  </a:cubicBezTo>
                  <a:cubicBezTo>
                    <a:pt x="19" y="43"/>
                    <a:pt x="16" y="43"/>
                    <a:pt x="15" y="44"/>
                  </a:cubicBezTo>
                  <a:cubicBezTo>
                    <a:pt x="10" y="42"/>
                    <a:pt x="9" y="40"/>
                    <a:pt x="7" y="38"/>
                  </a:cubicBezTo>
                  <a:cubicBezTo>
                    <a:pt x="6" y="38"/>
                    <a:pt x="5" y="37"/>
                    <a:pt x="4" y="37"/>
                  </a:cubicBezTo>
                  <a:cubicBezTo>
                    <a:pt x="2" y="37"/>
                    <a:pt x="1" y="37"/>
                    <a:pt x="0" y="37"/>
                  </a:cubicBezTo>
                  <a:cubicBezTo>
                    <a:pt x="0" y="0"/>
                    <a:pt x="0" y="0"/>
                    <a:pt x="0" y="0"/>
                  </a:cubicBezTo>
                  <a:close/>
                  <a:moveTo>
                    <a:pt x="74" y="0"/>
                  </a:moveTo>
                  <a:cubicBezTo>
                    <a:pt x="153" y="0"/>
                    <a:pt x="153" y="0"/>
                    <a:pt x="153" y="0"/>
                  </a:cubicBezTo>
                  <a:cubicBezTo>
                    <a:pt x="153" y="2"/>
                    <a:pt x="154" y="3"/>
                    <a:pt x="154" y="4"/>
                  </a:cubicBezTo>
                  <a:cubicBezTo>
                    <a:pt x="156" y="8"/>
                    <a:pt x="156" y="10"/>
                    <a:pt x="155" y="14"/>
                  </a:cubicBezTo>
                  <a:cubicBezTo>
                    <a:pt x="155" y="17"/>
                    <a:pt x="155" y="20"/>
                    <a:pt x="156" y="25"/>
                  </a:cubicBezTo>
                  <a:cubicBezTo>
                    <a:pt x="150" y="25"/>
                    <a:pt x="144" y="25"/>
                    <a:pt x="137" y="25"/>
                  </a:cubicBezTo>
                  <a:cubicBezTo>
                    <a:pt x="135" y="27"/>
                    <a:pt x="138" y="31"/>
                    <a:pt x="140" y="33"/>
                  </a:cubicBezTo>
                  <a:cubicBezTo>
                    <a:pt x="140" y="34"/>
                    <a:pt x="139" y="35"/>
                    <a:pt x="139" y="36"/>
                  </a:cubicBezTo>
                  <a:cubicBezTo>
                    <a:pt x="137" y="36"/>
                    <a:pt x="133" y="31"/>
                    <a:pt x="133" y="31"/>
                  </a:cubicBezTo>
                  <a:cubicBezTo>
                    <a:pt x="131" y="31"/>
                    <a:pt x="129" y="31"/>
                    <a:pt x="127" y="31"/>
                  </a:cubicBezTo>
                  <a:cubicBezTo>
                    <a:pt x="126" y="32"/>
                    <a:pt x="125" y="34"/>
                    <a:pt x="124" y="36"/>
                  </a:cubicBezTo>
                  <a:cubicBezTo>
                    <a:pt x="124" y="37"/>
                    <a:pt x="124" y="41"/>
                    <a:pt x="121" y="43"/>
                  </a:cubicBezTo>
                  <a:cubicBezTo>
                    <a:pt x="118" y="40"/>
                    <a:pt x="114" y="42"/>
                    <a:pt x="112" y="42"/>
                  </a:cubicBezTo>
                  <a:cubicBezTo>
                    <a:pt x="111" y="42"/>
                    <a:pt x="111" y="41"/>
                    <a:pt x="110" y="40"/>
                  </a:cubicBezTo>
                  <a:cubicBezTo>
                    <a:pt x="110" y="34"/>
                    <a:pt x="106" y="35"/>
                    <a:pt x="104" y="35"/>
                  </a:cubicBezTo>
                  <a:cubicBezTo>
                    <a:pt x="104" y="35"/>
                    <a:pt x="104" y="34"/>
                    <a:pt x="104" y="33"/>
                  </a:cubicBezTo>
                  <a:cubicBezTo>
                    <a:pt x="106" y="29"/>
                    <a:pt x="109" y="24"/>
                    <a:pt x="109" y="20"/>
                  </a:cubicBezTo>
                  <a:cubicBezTo>
                    <a:pt x="107" y="17"/>
                    <a:pt x="104" y="15"/>
                    <a:pt x="104" y="12"/>
                  </a:cubicBezTo>
                  <a:cubicBezTo>
                    <a:pt x="102" y="9"/>
                    <a:pt x="101" y="10"/>
                    <a:pt x="99" y="10"/>
                  </a:cubicBezTo>
                  <a:cubicBezTo>
                    <a:pt x="97" y="11"/>
                    <a:pt x="95" y="11"/>
                    <a:pt x="93" y="11"/>
                  </a:cubicBezTo>
                  <a:cubicBezTo>
                    <a:pt x="90" y="14"/>
                    <a:pt x="88" y="15"/>
                    <a:pt x="86" y="16"/>
                  </a:cubicBezTo>
                  <a:cubicBezTo>
                    <a:pt x="84" y="16"/>
                    <a:pt x="82" y="17"/>
                    <a:pt x="80" y="17"/>
                  </a:cubicBezTo>
                  <a:cubicBezTo>
                    <a:pt x="80" y="12"/>
                    <a:pt x="77" y="11"/>
                    <a:pt x="75" y="9"/>
                  </a:cubicBezTo>
                  <a:cubicBezTo>
                    <a:pt x="74" y="8"/>
                    <a:pt x="74" y="8"/>
                    <a:pt x="74" y="8"/>
                  </a:cubicBezTo>
                  <a:cubicBezTo>
                    <a:pt x="74" y="5"/>
                    <a:pt x="74" y="2"/>
                    <a:pt x="74" y="0"/>
                  </a:cubicBezTo>
                  <a:close/>
                  <a:moveTo>
                    <a:pt x="155" y="0"/>
                  </a:moveTo>
                  <a:cubicBezTo>
                    <a:pt x="200" y="0"/>
                    <a:pt x="200" y="0"/>
                    <a:pt x="200" y="0"/>
                  </a:cubicBezTo>
                  <a:cubicBezTo>
                    <a:pt x="200" y="1"/>
                    <a:pt x="200" y="1"/>
                    <a:pt x="200" y="2"/>
                  </a:cubicBezTo>
                  <a:cubicBezTo>
                    <a:pt x="200" y="3"/>
                    <a:pt x="200" y="6"/>
                    <a:pt x="199" y="7"/>
                  </a:cubicBezTo>
                  <a:cubicBezTo>
                    <a:pt x="195" y="11"/>
                    <a:pt x="194" y="11"/>
                    <a:pt x="194" y="17"/>
                  </a:cubicBezTo>
                  <a:cubicBezTo>
                    <a:pt x="194" y="18"/>
                    <a:pt x="195" y="19"/>
                    <a:pt x="195" y="20"/>
                  </a:cubicBezTo>
                  <a:cubicBezTo>
                    <a:pt x="194" y="23"/>
                    <a:pt x="192" y="29"/>
                    <a:pt x="193" y="33"/>
                  </a:cubicBezTo>
                  <a:cubicBezTo>
                    <a:pt x="193" y="34"/>
                    <a:pt x="193" y="35"/>
                    <a:pt x="194" y="35"/>
                  </a:cubicBezTo>
                  <a:cubicBezTo>
                    <a:pt x="192" y="36"/>
                    <a:pt x="189" y="37"/>
                    <a:pt x="187" y="39"/>
                  </a:cubicBezTo>
                  <a:cubicBezTo>
                    <a:pt x="183" y="35"/>
                    <a:pt x="179" y="38"/>
                    <a:pt x="174" y="40"/>
                  </a:cubicBezTo>
                  <a:cubicBezTo>
                    <a:pt x="172" y="40"/>
                    <a:pt x="171" y="41"/>
                    <a:pt x="169" y="41"/>
                  </a:cubicBezTo>
                  <a:cubicBezTo>
                    <a:pt x="168" y="40"/>
                    <a:pt x="165" y="40"/>
                    <a:pt x="164" y="40"/>
                  </a:cubicBezTo>
                  <a:cubicBezTo>
                    <a:pt x="164" y="39"/>
                    <a:pt x="164" y="39"/>
                    <a:pt x="164" y="39"/>
                  </a:cubicBezTo>
                  <a:cubicBezTo>
                    <a:pt x="167" y="36"/>
                    <a:pt x="170" y="33"/>
                    <a:pt x="172" y="30"/>
                  </a:cubicBezTo>
                  <a:cubicBezTo>
                    <a:pt x="172" y="26"/>
                    <a:pt x="171" y="25"/>
                    <a:pt x="171" y="24"/>
                  </a:cubicBezTo>
                  <a:cubicBezTo>
                    <a:pt x="167" y="24"/>
                    <a:pt x="165" y="24"/>
                    <a:pt x="163" y="25"/>
                  </a:cubicBezTo>
                  <a:cubicBezTo>
                    <a:pt x="162" y="25"/>
                    <a:pt x="160" y="25"/>
                    <a:pt x="158" y="26"/>
                  </a:cubicBezTo>
                  <a:cubicBezTo>
                    <a:pt x="158" y="23"/>
                    <a:pt x="157" y="21"/>
                    <a:pt x="156" y="19"/>
                  </a:cubicBezTo>
                  <a:cubicBezTo>
                    <a:pt x="156" y="14"/>
                    <a:pt x="158" y="10"/>
                    <a:pt x="157" y="4"/>
                  </a:cubicBezTo>
                  <a:cubicBezTo>
                    <a:pt x="156" y="4"/>
                    <a:pt x="156" y="3"/>
                    <a:pt x="155" y="3"/>
                  </a:cubicBezTo>
                  <a:cubicBezTo>
                    <a:pt x="155" y="2"/>
                    <a:pt x="155" y="1"/>
                    <a:pt x="155" y="0"/>
                  </a:cubicBezTo>
                  <a:close/>
                  <a:moveTo>
                    <a:pt x="202" y="0"/>
                  </a:moveTo>
                  <a:cubicBezTo>
                    <a:pt x="255" y="0"/>
                    <a:pt x="255" y="0"/>
                    <a:pt x="255" y="0"/>
                  </a:cubicBezTo>
                  <a:cubicBezTo>
                    <a:pt x="254" y="4"/>
                    <a:pt x="252" y="8"/>
                    <a:pt x="254" y="12"/>
                  </a:cubicBezTo>
                  <a:cubicBezTo>
                    <a:pt x="255" y="12"/>
                    <a:pt x="255" y="13"/>
                    <a:pt x="256" y="13"/>
                  </a:cubicBezTo>
                  <a:cubicBezTo>
                    <a:pt x="256" y="14"/>
                    <a:pt x="256" y="14"/>
                    <a:pt x="256" y="14"/>
                  </a:cubicBezTo>
                  <a:cubicBezTo>
                    <a:pt x="255" y="13"/>
                    <a:pt x="255" y="13"/>
                    <a:pt x="255" y="13"/>
                  </a:cubicBezTo>
                  <a:cubicBezTo>
                    <a:pt x="254" y="13"/>
                    <a:pt x="252" y="13"/>
                    <a:pt x="250" y="14"/>
                  </a:cubicBezTo>
                  <a:cubicBezTo>
                    <a:pt x="249" y="15"/>
                    <a:pt x="250" y="15"/>
                    <a:pt x="250" y="18"/>
                  </a:cubicBezTo>
                  <a:cubicBezTo>
                    <a:pt x="245" y="22"/>
                    <a:pt x="246" y="20"/>
                    <a:pt x="245" y="27"/>
                  </a:cubicBezTo>
                  <a:cubicBezTo>
                    <a:pt x="244" y="29"/>
                    <a:pt x="242" y="30"/>
                    <a:pt x="241" y="31"/>
                  </a:cubicBezTo>
                  <a:cubicBezTo>
                    <a:pt x="238" y="31"/>
                    <a:pt x="236" y="32"/>
                    <a:pt x="235" y="32"/>
                  </a:cubicBezTo>
                  <a:cubicBezTo>
                    <a:pt x="233" y="33"/>
                    <a:pt x="233" y="35"/>
                    <a:pt x="236" y="37"/>
                  </a:cubicBezTo>
                  <a:cubicBezTo>
                    <a:pt x="230" y="38"/>
                    <a:pt x="227" y="43"/>
                    <a:pt x="224" y="47"/>
                  </a:cubicBezTo>
                  <a:cubicBezTo>
                    <a:pt x="224" y="47"/>
                    <a:pt x="224" y="48"/>
                    <a:pt x="223" y="49"/>
                  </a:cubicBezTo>
                  <a:cubicBezTo>
                    <a:pt x="222" y="52"/>
                    <a:pt x="220" y="53"/>
                    <a:pt x="218" y="54"/>
                  </a:cubicBezTo>
                  <a:cubicBezTo>
                    <a:pt x="218" y="50"/>
                    <a:pt x="216" y="48"/>
                    <a:pt x="214" y="47"/>
                  </a:cubicBezTo>
                  <a:cubicBezTo>
                    <a:pt x="214" y="47"/>
                    <a:pt x="214" y="47"/>
                    <a:pt x="214" y="47"/>
                  </a:cubicBezTo>
                  <a:cubicBezTo>
                    <a:pt x="211" y="42"/>
                    <a:pt x="208" y="38"/>
                    <a:pt x="204" y="34"/>
                  </a:cubicBezTo>
                  <a:cubicBezTo>
                    <a:pt x="200" y="33"/>
                    <a:pt x="197" y="34"/>
                    <a:pt x="195" y="33"/>
                  </a:cubicBezTo>
                  <a:cubicBezTo>
                    <a:pt x="194" y="29"/>
                    <a:pt x="195" y="26"/>
                    <a:pt x="196" y="22"/>
                  </a:cubicBezTo>
                  <a:cubicBezTo>
                    <a:pt x="197" y="19"/>
                    <a:pt x="196" y="16"/>
                    <a:pt x="196" y="14"/>
                  </a:cubicBezTo>
                  <a:cubicBezTo>
                    <a:pt x="198" y="11"/>
                    <a:pt x="200" y="9"/>
                    <a:pt x="201" y="7"/>
                  </a:cubicBezTo>
                  <a:cubicBezTo>
                    <a:pt x="201" y="6"/>
                    <a:pt x="202" y="4"/>
                    <a:pt x="202" y="2"/>
                  </a:cubicBezTo>
                  <a:cubicBezTo>
                    <a:pt x="202" y="2"/>
                    <a:pt x="202" y="1"/>
                    <a:pt x="202" y="0"/>
                  </a:cubicBezTo>
                  <a:close/>
                  <a:moveTo>
                    <a:pt x="0" y="70"/>
                  </a:moveTo>
                  <a:cubicBezTo>
                    <a:pt x="0" y="55"/>
                    <a:pt x="0" y="55"/>
                    <a:pt x="0" y="55"/>
                  </a:cubicBezTo>
                  <a:cubicBezTo>
                    <a:pt x="2" y="56"/>
                    <a:pt x="4" y="56"/>
                    <a:pt x="6" y="57"/>
                  </a:cubicBezTo>
                  <a:cubicBezTo>
                    <a:pt x="7" y="57"/>
                    <a:pt x="8" y="58"/>
                    <a:pt x="10" y="59"/>
                  </a:cubicBezTo>
                  <a:cubicBezTo>
                    <a:pt x="11" y="59"/>
                    <a:pt x="13" y="59"/>
                    <a:pt x="14" y="59"/>
                  </a:cubicBezTo>
                  <a:cubicBezTo>
                    <a:pt x="14" y="61"/>
                    <a:pt x="15" y="62"/>
                    <a:pt x="15" y="63"/>
                  </a:cubicBezTo>
                  <a:cubicBezTo>
                    <a:pt x="14" y="64"/>
                    <a:pt x="14" y="65"/>
                    <a:pt x="13" y="66"/>
                  </a:cubicBezTo>
                  <a:cubicBezTo>
                    <a:pt x="11" y="68"/>
                    <a:pt x="9" y="69"/>
                    <a:pt x="7" y="69"/>
                  </a:cubicBezTo>
                  <a:cubicBezTo>
                    <a:pt x="4" y="69"/>
                    <a:pt x="2" y="70"/>
                    <a:pt x="0" y="70"/>
                  </a:cubicBezTo>
                  <a:close/>
                  <a:moveTo>
                    <a:pt x="0" y="53"/>
                  </a:moveTo>
                  <a:cubicBezTo>
                    <a:pt x="0" y="39"/>
                    <a:pt x="0" y="39"/>
                    <a:pt x="0" y="39"/>
                  </a:cubicBezTo>
                  <a:cubicBezTo>
                    <a:pt x="1" y="39"/>
                    <a:pt x="1" y="39"/>
                    <a:pt x="2" y="39"/>
                  </a:cubicBezTo>
                  <a:cubicBezTo>
                    <a:pt x="4" y="39"/>
                    <a:pt x="5" y="40"/>
                    <a:pt x="7" y="40"/>
                  </a:cubicBezTo>
                  <a:cubicBezTo>
                    <a:pt x="8" y="42"/>
                    <a:pt x="10" y="43"/>
                    <a:pt x="12" y="45"/>
                  </a:cubicBezTo>
                  <a:cubicBezTo>
                    <a:pt x="14" y="45"/>
                    <a:pt x="16" y="46"/>
                    <a:pt x="21" y="45"/>
                  </a:cubicBezTo>
                  <a:cubicBezTo>
                    <a:pt x="25" y="42"/>
                    <a:pt x="29" y="36"/>
                    <a:pt x="33" y="33"/>
                  </a:cubicBezTo>
                  <a:cubicBezTo>
                    <a:pt x="33" y="32"/>
                    <a:pt x="33" y="31"/>
                    <a:pt x="33" y="29"/>
                  </a:cubicBezTo>
                  <a:cubicBezTo>
                    <a:pt x="34" y="29"/>
                    <a:pt x="35" y="29"/>
                    <a:pt x="37" y="29"/>
                  </a:cubicBezTo>
                  <a:cubicBezTo>
                    <a:pt x="37" y="30"/>
                    <a:pt x="38" y="30"/>
                    <a:pt x="38" y="31"/>
                  </a:cubicBezTo>
                  <a:cubicBezTo>
                    <a:pt x="40" y="32"/>
                    <a:pt x="44" y="34"/>
                    <a:pt x="48" y="36"/>
                  </a:cubicBezTo>
                  <a:cubicBezTo>
                    <a:pt x="49" y="36"/>
                    <a:pt x="50" y="36"/>
                    <a:pt x="51" y="36"/>
                  </a:cubicBezTo>
                  <a:cubicBezTo>
                    <a:pt x="53" y="35"/>
                    <a:pt x="55" y="34"/>
                    <a:pt x="58" y="33"/>
                  </a:cubicBezTo>
                  <a:cubicBezTo>
                    <a:pt x="61" y="30"/>
                    <a:pt x="63" y="29"/>
                    <a:pt x="68" y="26"/>
                  </a:cubicBezTo>
                  <a:cubicBezTo>
                    <a:pt x="68" y="25"/>
                    <a:pt x="69" y="25"/>
                    <a:pt x="70" y="24"/>
                  </a:cubicBezTo>
                  <a:cubicBezTo>
                    <a:pt x="73" y="20"/>
                    <a:pt x="75" y="19"/>
                    <a:pt x="80" y="18"/>
                  </a:cubicBezTo>
                  <a:cubicBezTo>
                    <a:pt x="82" y="18"/>
                    <a:pt x="84" y="18"/>
                    <a:pt x="87" y="18"/>
                  </a:cubicBezTo>
                  <a:cubicBezTo>
                    <a:pt x="93" y="15"/>
                    <a:pt x="94" y="12"/>
                    <a:pt x="101" y="12"/>
                  </a:cubicBezTo>
                  <a:cubicBezTo>
                    <a:pt x="102" y="14"/>
                    <a:pt x="103" y="16"/>
                    <a:pt x="105" y="18"/>
                  </a:cubicBezTo>
                  <a:cubicBezTo>
                    <a:pt x="106" y="19"/>
                    <a:pt x="107" y="20"/>
                    <a:pt x="108" y="21"/>
                  </a:cubicBezTo>
                  <a:cubicBezTo>
                    <a:pt x="106" y="24"/>
                    <a:pt x="104" y="27"/>
                    <a:pt x="102" y="32"/>
                  </a:cubicBezTo>
                  <a:cubicBezTo>
                    <a:pt x="102" y="33"/>
                    <a:pt x="102" y="35"/>
                    <a:pt x="102" y="36"/>
                  </a:cubicBezTo>
                  <a:cubicBezTo>
                    <a:pt x="103" y="37"/>
                    <a:pt x="105" y="37"/>
                    <a:pt x="108" y="37"/>
                  </a:cubicBezTo>
                  <a:cubicBezTo>
                    <a:pt x="108" y="39"/>
                    <a:pt x="109" y="40"/>
                    <a:pt x="109" y="42"/>
                  </a:cubicBezTo>
                  <a:cubicBezTo>
                    <a:pt x="110" y="43"/>
                    <a:pt x="110" y="43"/>
                    <a:pt x="111" y="44"/>
                  </a:cubicBezTo>
                  <a:cubicBezTo>
                    <a:pt x="113" y="44"/>
                    <a:pt x="116" y="43"/>
                    <a:pt x="119" y="43"/>
                  </a:cubicBezTo>
                  <a:cubicBezTo>
                    <a:pt x="121" y="45"/>
                    <a:pt x="121" y="49"/>
                    <a:pt x="121" y="54"/>
                  </a:cubicBezTo>
                  <a:cubicBezTo>
                    <a:pt x="121" y="55"/>
                    <a:pt x="120" y="56"/>
                    <a:pt x="118" y="57"/>
                  </a:cubicBezTo>
                  <a:cubicBezTo>
                    <a:pt x="118" y="58"/>
                    <a:pt x="116" y="58"/>
                    <a:pt x="115" y="58"/>
                  </a:cubicBezTo>
                  <a:cubicBezTo>
                    <a:pt x="115" y="61"/>
                    <a:pt x="115" y="64"/>
                    <a:pt x="114" y="66"/>
                  </a:cubicBezTo>
                  <a:cubicBezTo>
                    <a:pt x="114" y="68"/>
                    <a:pt x="113" y="69"/>
                    <a:pt x="112" y="71"/>
                  </a:cubicBezTo>
                  <a:cubicBezTo>
                    <a:pt x="111" y="71"/>
                    <a:pt x="109" y="72"/>
                    <a:pt x="109" y="74"/>
                  </a:cubicBezTo>
                  <a:cubicBezTo>
                    <a:pt x="105" y="74"/>
                    <a:pt x="102" y="83"/>
                    <a:pt x="99" y="85"/>
                  </a:cubicBezTo>
                  <a:cubicBezTo>
                    <a:pt x="99" y="86"/>
                    <a:pt x="96" y="87"/>
                    <a:pt x="96" y="87"/>
                  </a:cubicBezTo>
                  <a:cubicBezTo>
                    <a:pt x="94" y="89"/>
                    <a:pt x="91" y="91"/>
                    <a:pt x="90" y="92"/>
                  </a:cubicBezTo>
                  <a:cubicBezTo>
                    <a:pt x="90" y="93"/>
                    <a:pt x="90" y="93"/>
                    <a:pt x="90" y="93"/>
                  </a:cubicBezTo>
                  <a:cubicBezTo>
                    <a:pt x="89" y="93"/>
                    <a:pt x="89" y="93"/>
                    <a:pt x="89" y="93"/>
                  </a:cubicBezTo>
                  <a:cubicBezTo>
                    <a:pt x="89" y="94"/>
                    <a:pt x="89" y="94"/>
                    <a:pt x="89" y="94"/>
                  </a:cubicBezTo>
                  <a:cubicBezTo>
                    <a:pt x="87" y="94"/>
                    <a:pt x="85" y="97"/>
                    <a:pt x="84" y="99"/>
                  </a:cubicBezTo>
                  <a:cubicBezTo>
                    <a:pt x="83" y="101"/>
                    <a:pt x="82" y="103"/>
                    <a:pt x="81" y="105"/>
                  </a:cubicBezTo>
                  <a:cubicBezTo>
                    <a:pt x="77" y="106"/>
                    <a:pt x="75" y="107"/>
                    <a:pt x="73" y="109"/>
                  </a:cubicBezTo>
                  <a:cubicBezTo>
                    <a:pt x="71" y="109"/>
                    <a:pt x="71" y="109"/>
                    <a:pt x="70" y="109"/>
                  </a:cubicBezTo>
                  <a:cubicBezTo>
                    <a:pt x="70" y="108"/>
                    <a:pt x="70" y="107"/>
                    <a:pt x="70" y="106"/>
                  </a:cubicBezTo>
                  <a:cubicBezTo>
                    <a:pt x="69" y="106"/>
                    <a:pt x="69" y="105"/>
                    <a:pt x="68" y="105"/>
                  </a:cubicBezTo>
                  <a:cubicBezTo>
                    <a:pt x="66" y="105"/>
                    <a:pt x="66" y="104"/>
                    <a:pt x="65" y="104"/>
                  </a:cubicBezTo>
                  <a:cubicBezTo>
                    <a:pt x="64" y="100"/>
                    <a:pt x="62" y="100"/>
                    <a:pt x="60" y="101"/>
                  </a:cubicBezTo>
                  <a:cubicBezTo>
                    <a:pt x="59" y="103"/>
                    <a:pt x="59" y="104"/>
                    <a:pt x="59" y="105"/>
                  </a:cubicBezTo>
                  <a:cubicBezTo>
                    <a:pt x="55" y="106"/>
                    <a:pt x="51" y="106"/>
                    <a:pt x="47" y="106"/>
                  </a:cubicBezTo>
                  <a:cubicBezTo>
                    <a:pt x="45" y="106"/>
                    <a:pt x="42" y="105"/>
                    <a:pt x="39" y="105"/>
                  </a:cubicBezTo>
                  <a:cubicBezTo>
                    <a:pt x="37" y="104"/>
                    <a:pt x="36" y="104"/>
                    <a:pt x="34" y="104"/>
                  </a:cubicBezTo>
                  <a:cubicBezTo>
                    <a:pt x="32" y="102"/>
                    <a:pt x="31" y="101"/>
                    <a:pt x="29" y="99"/>
                  </a:cubicBezTo>
                  <a:cubicBezTo>
                    <a:pt x="29" y="97"/>
                    <a:pt x="28" y="96"/>
                    <a:pt x="27" y="95"/>
                  </a:cubicBezTo>
                  <a:cubicBezTo>
                    <a:pt x="27" y="95"/>
                    <a:pt x="27" y="95"/>
                    <a:pt x="27" y="95"/>
                  </a:cubicBezTo>
                  <a:cubicBezTo>
                    <a:pt x="25" y="91"/>
                    <a:pt x="27" y="90"/>
                    <a:pt x="28" y="87"/>
                  </a:cubicBezTo>
                  <a:cubicBezTo>
                    <a:pt x="28" y="86"/>
                    <a:pt x="28" y="84"/>
                    <a:pt x="28" y="83"/>
                  </a:cubicBezTo>
                  <a:cubicBezTo>
                    <a:pt x="27" y="82"/>
                    <a:pt x="25" y="81"/>
                    <a:pt x="24" y="80"/>
                  </a:cubicBezTo>
                  <a:cubicBezTo>
                    <a:pt x="24" y="79"/>
                    <a:pt x="24" y="79"/>
                    <a:pt x="24" y="79"/>
                  </a:cubicBezTo>
                  <a:cubicBezTo>
                    <a:pt x="17" y="79"/>
                    <a:pt x="13" y="79"/>
                    <a:pt x="9" y="78"/>
                  </a:cubicBezTo>
                  <a:cubicBezTo>
                    <a:pt x="8" y="78"/>
                    <a:pt x="7" y="77"/>
                    <a:pt x="5" y="77"/>
                  </a:cubicBezTo>
                  <a:cubicBezTo>
                    <a:pt x="5" y="74"/>
                    <a:pt x="4" y="73"/>
                    <a:pt x="4" y="71"/>
                  </a:cubicBezTo>
                  <a:cubicBezTo>
                    <a:pt x="5" y="71"/>
                    <a:pt x="7" y="71"/>
                    <a:pt x="9" y="71"/>
                  </a:cubicBezTo>
                  <a:cubicBezTo>
                    <a:pt x="11" y="71"/>
                    <a:pt x="13" y="68"/>
                    <a:pt x="15" y="67"/>
                  </a:cubicBezTo>
                  <a:cubicBezTo>
                    <a:pt x="17" y="63"/>
                    <a:pt x="17" y="60"/>
                    <a:pt x="15" y="58"/>
                  </a:cubicBezTo>
                  <a:cubicBezTo>
                    <a:pt x="14" y="58"/>
                    <a:pt x="12" y="58"/>
                    <a:pt x="11" y="58"/>
                  </a:cubicBezTo>
                  <a:cubicBezTo>
                    <a:pt x="7" y="55"/>
                    <a:pt x="4" y="54"/>
                    <a:pt x="0" y="53"/>
                  </a:cubicBezTo>
                  <a:close/>
                  <a:moveTo>
                    <a:pt x="89" y="131"/>
                  </a:moveTo>
                  <a:cubicBezTo>
                    <a:pt x="85" y="128"/>
                    <a:pt x="85" y="126"/>
                    <a:pt x="84" y="124"/>
                  </a:cubicBezTo>
                  <a:cubicBezTo>
                    <a:pt x="83" y="120"/>
                    <a:pt x="81" y="118"/>
                    <a:pt x="80" y="116"/>
                  </a:cubicBezTo>
                  <a:cubicBezTo>
                    <a:pt x="80" y="111"/>
                    <a:pt x="80" y="112"/>
                    <a:pt x="83" y="109"/>
                  </a:cubicBezTo>
                  <a:cubicBezTo>
                    <a:pt x="84" y="101"/>
                    <a:pt x="84" y="100"/>
                    <a:pt x="91" y="94"/>
                  </a:cubicBezTo>
                  <a:cubicBezTo>
                    <a:pt x="95" y="91"/>
                    <a:pt x="98" y="88"/>
                    <a:pt x="102" y="85"/>
                  </a:cubicBezTo>
                  <a:cubicBezTo>
                    <a:pt x="105" y="81"/>
                    <a:pt x="108" y="78"/>
                    <a:pt x="112" y="73"/>
                  </a:cubicBezTo>
                  <a:cubicBezTo>
                    <a:pt x="115" y="71"/>
                    <a:pt x="115" y="69"/>
                    <a:pt x="116" y="66"/>
                  </a:cubicBezTo>
                  <a:cubicBezTo>
                    <a:pt x="116" y="58"/>
                    <a:pt x="119" y="60"/>
                    <a:pt x="123" y="55"/>
                  </a:cubicBezTo>
                  <a:cubicBezTo>
                    <a:pt x="123" y="52"/>
                    <a:pt x="123" y="47"/>
                    <a:pt x="123" y="44"/>
                  </a:cubicBezTo>
                  <a:cubicBezTo>
                    <a:pt x="125" y="42"/>
                    <a:pt x="125" y="39"/>
                    <a:pt x="126" y="37"/>
                  </a:cubicBezTo>
                  <a:cubicBezTo>
                    <a:pt x="126" y="35"/>
                    <a:pt x="127" y="34"/>
                    <a:pt x="128" y="33"/>
                  </a:cubicBezTo>
                  <a:cubicBezTo>
                    <a:pt x="129" y="33"/>
                    <a:pt x="130" y="33"/>
                    <a:pt x="131" y="33"/>
                  </a:cubicBezTo>
                  <a:cubicBezTo>
                    <a:pt x="133" y="34"/>
                    <a:pt x="135" y="36"/>
                    <a:pt x="137" y="38"/>
                  </a:cubicBezTo>
                  <a:cubicBezTo>
                    <a:pt x="138" y="38"/>
                    <a:pt x="139" y="38"/>
                    <a:pt x="140" y="38"/>
                  </a:cubicBezTo>
                  <a:cubicBezTo>
                    <a:pt x="143" y="36"/>
                    <a:pt x="143" y="33"/>
                    <a:pt x="143" y="32"/>
                  </a:cubicBezTo>
                  <a:cubicBezTo>
                    <a:pt x="142" y="31"/>
                    <a:pt x="139" y="29"/>
                    <a:pt x="138" y="27"/>
                  </a:cubicBezTo>
                  <a:cubicBezTo>
                    <a:pt x="139" y="27"/>
                    <a:pt x="139" y="27"/>
                    <a:pt x="139" y="27"/>
                  </a:cubicBezTo>
                  <a:cubicBezTo>
                    <a:pt x="146" y="27"/>
                    <a:pt x="151" y="27"/>
                    <a:pt x="156" y="27"/>
                  </a:cubicBezTo>
                  <a:cubicBezTo>
                    <a:pt x="158" y="29"/>
                    <a:pt x="164" y="29"/>
                    <a:pt x="168" y="25"/>
                  </a:cubicBezTo>
                  <a:cubicBezTo>
                    <a:pt x="169" y="25"/>
                    <a:pt x="169" y="25"/>
                    <a:pt x="170" y="25"/>
                  </a:cubicBezTo>
                  <a:cubicBezTo>
                    <a:pt x="170" y="27"/>
                    <a:pt x="170" y="29"/>
                    <a:pt x="170" y="30"/>
                  </a:cubicBezTo>
                  <a:cubicBezTo>
                    <a:pt x="168" y="32"/>
                    <a:pt x="164" y="35"/>
                    <a:pt x="162" y="38"/>
                  </a:cubicBezTo>
                  <a:cubicBezTo>
                    <a:pt x="162" y="42"/>
                    <a:pt x="163" y="43"/>
                    <a:pt x="171" y="43"/>
                  </a:cubicBezTo>
                  <a:cubicBezTo>
                    <a:pt x="174" y="41"/>
                    <a:pt x="177" y="40"/>
                    <a:pt x="181" y="39"/>
                  </a:cubicBezTo>
                  <a:cubicBezTo>
                    <a:pt x="182" y="39"/>
                    <a:pt x="183" y="39"/>
                    <a:pt x="184" y="39"/>
                  </a:cubicBezTo>
                  <a:cubicBezTo>
                    <a:pt x="184" y="39"/>
                    <a:pt x="185" y="40"/>
                    <a:pt x="186" y="40"/>
                  </a:cubicBezTo>
                  <a:cubicBezTo>
                    <a:pt x="192" y="40"/>
                    <a:pt x="195" y="33"/>
                    <a:pt x="203" y="36"/>
                  </a:cubicBezTo>
                  <a:cubicBezTo>
                    <a:pt x="205" y="38"/>
                    <a:pt x="206" y="40"/>
                    <a:pt x="208" y="42"/>
                  </a:cubicBezTo>
                  <a:cubicBezTo>
                    <a:pt x="210" y="45"/>
                    <a:pt x="213" y="48"/>
                    <a:pt x="216" y="53"/>
                  </a:cubicBezTo>
                  <a:cubicBezTo>
                    <a:pt x="216" y="54"/>
                    <a:pt x="216" y="54"/>
                    <a:pt x="216" y="55"/>
                  </a:cubicBezTo>
                  <a:cubicBezTo>
                    <a:pt x="212" y="55"/>
                    <a:pt x="212" y="56"/>
                    <a:pt x="210" y="57"/>
                  </a:cubicBezTo>
                  <a:cubicBezTo>
                    <a:pt x="208" y="59"/>
                    <a:pt x="203" y="60"/>
                    <a:pt x="206" y="65"/>
                  </a:cubicBezTo>
                  <a:cubicBezTo>
                    <a:pt x="206" y="65"/>
                    <a:pt x="206" y="65"/>
                    <a:pt x="206" y="66"/>
                  </a:cubicBezTo>
                  <a:cubicBezTo>
                    <a:pt x="201" y="68"/>
                    <a:pt x="195" y="72"/>
                    <a:pt x="189" y="76"/>
                  </a:cubicBezTo>
                  <a:cubicBezTo>
                    <a:pt x="189" y="76"/>
                    <a:pt x="188" y="77"/>
                    <a:pt x="187" y="78"/>
                  </a:cubicBezTo>
                  <a:cubicBezTo>
                    <a:pt x="185" y="78"/>
                    <a:pt x="184" y="77"/>
                    <a:pt x="184" y="77"/>
                  </a:cubicBezTo>
                  <a:cubicBezTo>
                    <a:pt x="183" y="77"/>
                    <a:pt x="182" y="77"/>
                    <a:pt x="181" y="77"/>
                  </a:cubicBezTo>
                  <a:cubicBezTo>
                    <a:pt x="180" y="77"/>
                    <a:pt x="179" y="78"/>
                    <a:pt x="179" y="79"/>
                  </a:cubicBezTo>
                  <a:cubicBezTo>
                    <a:pt x="178" y="79"/>
                    <a:pt x="177" y="79"/>
                    <a:pt x="177" y="79"/>
                  </a:cubicBezTo>
                  <a:cubicBezTo>
                    <a:pt x="174" y="76"/>
                    <a:pt x="173" y="77"/>
                    <a:pt x="171" y="77"/>
                  </a:cubicBezTo>
                  <a:cubicBezTo>
                    <a:pt x="171" y="79"/>
                    <a:pt x="171" y="80"/>
                    <a:pt x="171" y="82"/>
                  </a:cubicBezTo>
                  <a:cubicBezTo>
                    <a:pt x="169" y="84"/>
                    <a:pt x="167" y="81"/>
                    <a:pt x="165" y="86"/>
                  </a:cubicBezTo>
                  <a:cubicBezTo>
                    <a:pt x="161" y="86"/>
                    <a:pt x="162" y="85"/>
                    <a:pt x="161" y="83"/>
                  </a:cubicBezTo>
                  <a:cubicBezTo>
                    <a:pt x="160" y="83"/>
                    <a:pt x="160" y="83"/>
                    <a:pt x="160" y="83"/>
                  </a:cubicBezTo>
                  <a:cubicBezTo>
                    <a:pt x="158" y="81"/>
                    <a:pt x="157" y="80"/>
                    <a:pt x="155" y="79"/>
                  </a:cubicBezTo>
                  <a:cubicBezTo>
                    <a:pt x="155" y="79"/>
                    <a:pt x="154" y="79"/>
                    <a:pt x="153" y="79"/>
                  </a:cubicBezTo>
                  <a:cubicBezTo>
                    <a:pt x="152" y="81"/>
                    <a:pt x="152" y="81"/>
                    <a:pt x="151" y="83"/>
                  </a:cubicBezTo>
                  <a:cubicBezTo>
                    <a:pt x="150" y="85"/>
                    <a:pt x="148" y="87"/>
                    <a:pt x="147" y="89"/>
                  </a:cubicBezTo>
                  <a:cubicBezTo>
                    <a:pt x="143" y="91"/>
                    <a:pt x="143" y="91"/>
                    <a:pt x="140" y="94"/>
                  </a:cubicBezTo>
                  <a:cubicBezTo>
                    <a:pt x="139" y="94"/>
                    <a:pt x="138" y="95"/>
                    <a:pt x="136" y="95"/>
                  </a:cubicBezTo>
                  <a:cubicBezTo>
                    <a:pt x="135" y="96"/>
                    <a:pt x="134" y="97"/>
                    <a:pt x="133" y="99"/>
                  </a:cubicBezTo>
                  <a:cubicBezTo>
                    <a:pt x="128" y="99"/>
                    <a:pt x="127" y="99"/>
                    <a:pt x="125" y="101"/>
                  </a:cubicBezTo>
                  <a:cubicBezTo>
                    <a:pt x="125" y="101"/>
                    <a:pt x="125" y="102"/>
                    <a:pt x="124" y="103"/>
                  </a:cubicBezTo>
                  <a:cubicBezTo>
                    <a:pt x="124" y="103"/>
                    <a:pt x="123" y="103"/>
                    <a:pt x="122" y="103"/>
                  </a:cubicBezTo>
                  <a:cubicBezTo>
                    <a:pt x="118" y="101"/>
                    <a:pt x="118" y="102"/>
                    <a:pt x="114" y="103"/>
                  </a:cubicBezTo>
                  <a:cubicBezTo>
                    <a:pt x="110" y="104"/>
                    <a:pt x="107" y="105"/>
                    <a:pt x="104" y="106"/>
                  </a:cubicBezTo>
                  <a:cubicBezTo>
                    <a:pt x="99" y="107"/>
                    <a:pt x="97" y="107"/>
                    <a:pt x="94" y="110"/>
                  </a:cubicBezTo>
                  <a:cubicBezTo>
                    <a:pt x="94" y="112"/>
                    <a:pt x="93" y="113"/>
                    <a:pt x="93" y="114"/>
                  </a:cubicBezTo>
                  <a:cubicBezTo>
                    <a:pt x="89" y="116"/>
                    <a:pt x="88" y="116"/>
                    <a:pt x="88" y="120"/>
                  </a:cubicBezTo>
                  <a:cubicBezTo>
                    <a:pt x="90" y="122"/>
                    <a:pt x="95" y="125"/>
                    <a:pt x="95" y="129"/>
                  </a:cubicBezTo>
                  <a:cubicBezTo>
                    <a:pt x="93" y="130"/>
                    <a:pt x="90" y="131"/>
                    <a:pt x="89" y="131"/>
                  </a:cubicBezTo>
                  <a:close/>
                  <a:moveTo>
                    <a:pt x="283" y="82"/>
                  </a:moveTo>
                  <a:cubicBezTo>
                    <a:pt x="281" y="79"/>
                    <a:pt x="280" y="77"/>
                    <a:pt x="278" y="74"/>
                  </a:cubicBezTo>
                  <a:cubicBezTo>
                    <a:pt x="277" y="73"/>
                    <a:pt x="276" y="73"/>
                    <a:pt x="275" y="73"/>
                  </a:cubicBezTo>
                  <a:cubicBezTo>
                    <a:pt x="274" y="69"/>
                    <a:pt x="272" y="66"/>
                    <a:pt x="271" y="65"/>
                  </a:cubicBezTo>
                  <a:cubicBezTo>
                    <a:pt x="270" y="64"/>
                    <a:pt x="270" y="63"/>
                    <a:pt x="270" y="61"/>
                  </a:cubicBezTo>
                  <a:cubicBezTo>
                    <a:pt x="271" y="58"/>
                    <a:pt x="272" y="55"/>
                    <a:pt x="272" y="52"/>
                  </a:cubicBezTo>
                  <a:cubicBezTo>
                    <a:pt x="270" y="44"/>
                    <a:pt x="273" y="43"/>
                    <a:pt x="276" y="39"/>
                  </a:cubicBezTo>
                  <a:cubicBezTo>
                    <a:pt x="276" y="37"/>
                    <a:pt x="276" y="35"/>
                    <a:pt x="277" y="33"/>
                  </a:cubicBezTo>
                  <a:cubicBezTo>
                    <a:pt x="279" y="26"/>
                    <a:pt x="280" y="23"/>
                    <a:pt x="284" y="19"/>
                  </a:cubicBezTo>
                  <a:cubicBezTo>
                    <a:pt x="286" y="17"/>
                    <a:pt x="288" y="16"/>
                    <a:pt x="291" y="14"/>
                  </a:cubicBezTo>
                  <a:cubicBezTo>
                    <a:pt x="293" y="14"/>
                    <a:pt x="294" y="14"/>
                    <a:pt x="296" y="14"/>
                  </a:cubicBezTo>
                  <a:cubicBezTo>
                    <a:pt x="296" y="15"/>
                    <a:pt x="298" y="19"/>
                    <a:pt x="297" y="21"/>
                  </a:cubicBezTo>
                  <a:cubicBezTo>
                    <a:pt x="294" y="26"/>
                    <a:pt x="296" y="36"/>
                    <a:pt x="296" y="44"/>
                  </a:cubicBezTo>
                  <a:cubicBezTo>
                    <a:pt x="294" y="49"/>
                    <a:pt x="291" y="56"/>
                    <a:pt x="287" y="61"/>
                  </a:cubicBezTo>
                  <a:cubicBezTo>
                    <a:pt x="287" y="62"/>
                    <a:pt x="287" y="63"/>
                    <a:pt x="286" y="64"/>
                  </a:cubicBezTo>
                  <a:cubicBezTo>
                    <a:pt x="286" y="69"/>
                    <a:pt x="285" y="76"/>
                    <a:pt x="285" y="81"/>
                  </a:cubicBezTo>
                  <a:cubicBezTo>
                    <a:pt x="284" y="81"/>
                    <a:pt x="283" y="82"/>
                    <a:pt x="283" y="82"/>
                  </a:cubicBezTo>
                  <a:close/>
                </a:path>
              </a:pathLst>
            </a:custGeom>
            <a:solidFill>
              <a:sysClr val="window" lastClr="FFFFFF">
                <a:lumMod val="95000"/>
              </a:sysClr>
            </a:solidFill>
            <a:ln w="12700" cap="flat" cmpd="sng" algn="ctr">
              <a:noFill/>
              <a:prstDash val="solid"/>
              <a:miter lim="800000"/>
            </a:ln>
            <a:effectLst>
              <a:outerShdw blurRad="317500" sx="98000" sy="98000" algn="ctr" rotWithShape="0">
                <a:prstClr val="black">
                  <a:alpha val="20000"/>
                </a:prstClr>
              </a:outerShdw>
            </a:effectLst>
          </p:spPr>
          <p:txBody>
            <a:bodyPr rtlCol="0"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prstClr val="white"/>
                </a:solidFill>
                <a:effectLst/>
                <a:uLnTx/>
                <a:uFillTx/>
                <a:latin typeface="Century Gothic" panose="020B0502020202020204"/>
                <a:ea typeface="微软雅黑" panose="020B0503020204020204" pitchFamily="34" charset="-122"/>
                <a:cs typeface="+mn-cs"/>
              </a:endParaRPr>
            </a:p>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100" b="0" i="0" u="none" strike="noStrike" kern="0" cap="none" spc="0" normalizeH="0" baseline="0" noProof="0">
                <a:ln>
                  <a:noFill/>
                </a:ln>
                <a:solidFill>
                  <a:prstClr val="white"/>
                </a:solidFill>
                <a:effectLst/>
                <a:uLnTx/>
                <a:uFillTx/>
                <a:latin typeface="Century Gothic" panose="020B0502020202020204"/>
                <a:ea typeface="微软雅黑" panose="020B0503020204020204" pitchFamily="34" charset="-122"/>
                <a:cs typeface="+mn-cs"/>
              </a:endParaRPr>
            </a:p>
          </p:txBody>
        </p:sp>
        <p:sp>
          <p:nvSpPr>
            <p:cNvPr id="55" name="Freeform 72"/>
            <p:cNvSpPr/>
            <p:nvPr/>
          </p:nvSpPr>
          <p:spPr bwMode="auto">
            <a:xfrm>
              <a:off x="4352925" y="3043237"/>
              <a:ext cx="514350" cy="819150"/>
            </a:xfrm>
            <a:custGeom>
              <a:avLst/>
              <a:gdLst>
                <a:gd name="T0" fmla="*/ 2147483647 w 273"/>
                <a:gd name="T1" fmla="*/ 2147483647 h 447"/>
                <a:gd name="T2" fmla="*/ 2147483647 w 273"/>
                <a:gd name="T3" fmla="*/ 2147483647 h 447"/>
                <a:gd name="T4" fmla="*/ 2147483647 w 273"/>
                <a:gd name="T5" fmla="*/ 2147483647 h 447"/>
                <a:gd name="T6" fmla="*/ 2147483647 w 273"/>
                <a:gd name="T7" fmla="*/ 2147483647 h 447"/>
                <a:gd name="T8" fmla="*/ 2147483647 w 273"/>
                <a:gd name="T9" fmla="*/ 0 h 447"/>
                <a:gd name="T10" fmla="*/ 0 60000 65536"/>
                <a:gd name="T11" fmla="*/ 0 60000 65536"/>
                <a:gd name="T12" fmla="*/ 0 60000 65536"/>
                <a:gd name="T13" fmla="*/ 0 60000 65536"/>
                <a:gd name="T14" fmla="*/ 0 60000 65536"/>
                <a:gd name="T15" fmla="*/ 0 w 273"/>
                <a:gd name="T16" fmla="*/ 0 h 447"/>
                <a:gd name="T17" fmla="*/ 273 w 273"/>
                <a:gd name="T18" fmla="*/ 447 h 447"/>
              </a:gdLst>
              <a:ahLst/>
              <a:cxnLst>
                <a:cxn ang="T10">
                  <a:pos x="T0" y="T1"/>
                </a:cxn>
                <a:cxn ang="T11">
                  <a:pos x="T2" y="T3"/>
                </a:cxn>
                <a:cxn ang="T12">
                  <a:pos x="T4" y="T5"/>
                </a:cxn>
                <a:cxn ang="T13">
                  <a:pos x="T6" y="T7"/>
                </a:cxn>
                <a:cxn ang="T14">
                  <a:pos x="T8" y="T9"/>
                </a:cxn>
              </a:cxnLst>
              <a:rect l="T15" t="T16" r="T17" b="T18"/>
              <a:pathLst>
                <a:path w="273" h="447">
                  <a:moveTo>
                    <a:pt x="25" y="168"/>
                  </a:moveTo>
                  <a:cubicBezTo>
                    <a:pt x="85" y="287"/>
                    <a:pt x="11" y="300"/>
                    <a:pt x="5" y="359"/>
                  </a:cubicBezTo>
                  <a:cubicBezTo>
                    <a:pt x="0" y="380"/>
                    <a:pt x="15" y="447"/>
                    <a:pt x="110" y="415"/>
                  </a:cubicBezTo>
                  <a:cubicBezTo>
                    <a:pt x="237" y="320"/>
                    <a:pt x="208" y="234"/>
                    <a:pt x="218" y="147"/>
                  </a:cubicBezTo>
                  <a:cubicBezTo>
                    <a:pt x="233" y="68"/>
                    <a:pt x="273" y="78"/>
                    <a:pt x="262" y="0"/>
                  </a:cubicBezTo>
                </a:path>
              </a:pathLst>
            </a:custGeom>
            <a:noFill/>
            <a:ln w="12700">
              <a:solidFill>
                <a:sysClr val="window" lastClr="FFFFFF">
                  <a:lumMod val="85000"/>
                </a:sysClr>
              </a:solidFill>
              <a:miter lim="800000"/>
            </a:ln>
            <a:extLst>
              <a:ext uri="{909E8E84-426E-40DD-AFC4-6F175D3DCCD1}">
                <a14:hiddenFill xmlns:a14="http://schemas.microsoft.com/office/drawing/2010/main">
                  <a:solidFill>
                    <a:srgbClr val="99CCFF"/>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ts val="2200"/>
                </a:lnSpc>
                <a:spcBef>
                  <a:spcPts val="0"/>
                </a:spcBef>
                <a:spcAft>
                  <a:spcPts val="0"/>
                </a:spcAft>
                <a:buClrTx/>
                <a:buSzTx/>
                <a:buFontTx/>
                <a:buNone/>
                <a:defRPr sz="1000"/>
              </a:pPr>
              <a:endParaRPr kumimoji="0" lang="zh-CN" altLang="en-US" sz="1800" b="0" i="0" u="none" strike="noStrike" kern="0" cap="none" spc="0" normalizeH="0" baseline="0" noProof="0">
                <a:ln>
                  <a:noFill/>
                </a:ln>
                <a:solidFill>
                  <a:srgbClr val="000000"/>
                </a:solidFill>
                <a:effectLst/>
                <a:uLnTx/>
                <a:uFillTx/>
                <a:latin typeface="宋体" panose="02010600030101010101" pitchFamily="2" charset="-122"/>
                <a:ea typeface="微软雅黑" panose="020B0503020204020204" pitchFamily="34" charset="-122"/>
                <a:cs typeface="+mn-cs"/>
              </a:endParaRPr>
            </a:p>
            <a:p>
              <a:pPr marL="0" marR="0" lvl="0" indent="0" defTabSz="914400" eaLnBrk="1" fontAlgn="auto" latinLnBrk="0" hangingPunct="1">
                <a:lnSpc>
                  <a:spcPts val="2200"/>
                </a:lnSpc>
                <a:spcBef>
                  <a:spcPts val="0"/>
                </a:spcBef>
                <a:spcAft>
                  <a:spcPts val="0"/>
                </a:spcAft>
                <a:buClrTx/>
                <a:buSzTx/>
                <a:buFontTx/>
                <a:buNone/>
                <a:defRPr sz="1000"/>
              </a:pPr>
              <a:endParaRPr kumimoji="0" lang="zh-CN" altLang="en-US" sz="1800" b="0" i="0" u="none" strike="noStrike" kern="0" cap="none" spc="0" normalizeH="0" baseline="0" noProof="0">
                <a:ln>
                  <a:noFill/>
                </a:ln>
                <a:solidFill>
                  <a:srgbClr val="000000"/>
                </a:solidFill>
                <a:effectLst/>
                <a:uLnTx/>
                <a:uFillTx/>
                <a:latin typeface="宋体" panose="02010600030101010101" pitchFamily="2" charset="-122"/>
                <a:ea typeface="微软雅黑" panose="020B0503020204020204" pitchFamily="34" charset="-122"/>
                <a:cs typeface="+mn-cs"/>
              </a:endParaRPr>
            </a:p>
          </p:txBody>
        </p:sp>
        <p:sp>
          <p:nvSpPr>
            <p:cNvPr id="56" name="Freeform 70"/>
            <p:cNvSpPr/>
            <p:nvPr/>
          </p:nvSpPr>
          <p:spPr bwMode="auto">
            <a:xfrm>
              <a:off x="4267200" y="2995612"/>
              <a:ext cx="609600" cy="847725"/>
            </a:xfrm>
            <a:custGeom>
              <a:avLst/>
              <a:gdLst>
                <a:gd name="T0" fmla="*/ 0 w 544"/>
                <a:gd name="T1" fmla="*/ 0 h 759"/>
                <a:gd name="T2" fmla="*/ 2147483647 w 544"/>
                <a:gd name="T3" fmla="*/ 0 h 759"/>
                <a:gd name="T4" fmla="*/ 2147483647 w 544"/>
                <a:gd name="T5" fmla="*/ 2147483647 h 759"/>
                <a:gd name="T6" fmla="*/ 0 w 544"/>
                <a:gd name="T7" fmla="*/ 2147483647 h 759"/>
                <a:gd name="T8" fmla="*/ 0 w 544"/>
                <a:gd name="T9" fmla="*/ 0 h 759"/>
                <a:gd name="T10" fmla="*/ 0 w 544"/>
                <a:gd name="T11" fmla="*/ 0 h 759"/>
                <a:gd name="T12" fmla="*/ 0 60000 65536"/>
                <a:gd name="T13" fmla="*/ 0 60000 65536"/>
                <a:gd name="T14" fmla="*/ 0 60000 65536"/>
                <a:gd name="T15" fmla="*/ 0 60000 65536"/>
                <a:gd name="T16" fmla="*/ 0 60000 65536"/>
                <a:gd name="T17" fmla="*/ 0 60000 65536"/>
                <a:gd name="T18" fmla="*/ 0 w 544"/>
                <a:gd name="T19" fmla="*/ 0 h 759"/>
                <a:gd name="T20" fmla="*/ 544 w 544"/>
                <a:gd name="T21" fmla="*/ 759 h 759"/>
              </a:gdLst>
              <a:ahLst/>
              <a:cxnLst>
                <a:cxn ang="T12">
                  <a:pos x="T0" y="T1"/>
                </a:cxn>
                <a:cxn ang="T13">
                  <a:pos x="T2" y="T3"/>
                </a:cxn>
                <a:cxn ang="T14">
                  <a:pos x="T4" y="T5"/>
                </a:cxn>
                <a:cxn ang="T15">
                  <a:pos x="T6" y="T7"/>
                </a:cxn>
                <a:cxn ang="T16">
                  <a:pos x="T8" y="T9"/>
                </a:cxn>
                <a:cxn ang="T17">
                  <a:pos x="T10" y="T11"/>
                </a:cxn>
              </a:cxnLst>
              <a:rect l="T18" t="T19" r="T20" b="T21"/>
              <a:pathLst>
                <a:path w="544" h="759">
                  <a:moveTo>
                    <a:pt x="0" y="0"/>
                  </a:moveTo>
                  <a:lnTo>
                    <a:pt x="544" y="0"/>
                  </a:lnTo>
                  <a:lnTo>
                    <a:pt x="544" y="759"/>
                  </a:lnTo>
                  <a:lnTo>
                    <a:pt x="0" y="759"/>
                  </a:lnTo>
                  <a:lnTo>
                    <a:pt x="0" y="0"/>
                  </a:lnTo>
                  <a:close/>
                </a:path>
              </a:pathLst>
            </a:custGeom>
            <a:noFill/>
            <a:ln w="12700">
              <a:solidFill>
                <a:sysClr val="window" lastClr="FFFFFF">
                  <a:lumMod val="75000"/>
                </a:sysClr>
              </a:solidFill>
              <a:miter lim="800000"/>
            </a:ln>
            <a:extLst>
              <a:ext uri="{909E8E84-426E-40DD-AFC4-6F175D3DCCD1}">
                <a14:hiddenFill xmlns:a14="http://schemas.microsoft.com/office/drawing/2010/main">
                  <a:solidFill>
                    <a:srgbClr val="99CCFF"/>
                  </a:solidFill>
                </a14:hiddenFill>
              </a:ext>
            </a:extLst>
          </p:spPr>
          <p:txBody>
            <a:bodyPr wrap="square" lIns="91440" tIns="45720" rIns="91440" bIns="45720" anchor="t"/>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marL="0" marR="0" lvl="0" indent="0" defTabSz="914400" eaLnBrk="1" fontAlgn="auto" latinLnBrk="0" hangingPunct="1">
                <a:lnSpc>
                  <a:spcPts val="2200"/>
                </a:lnSpc>
                <a:spcBef>
                  <a:spcPts val="0"/>
                </a:spcBef>
                <a:spcAft>
                  <a:spcPts val="0"/>
                </a:spcAft>
                <a:buClrTx/>
                <a:buSzTx/>
                <a:buFontTx/>
                <a:buNone/>
                <a:defRPr sz="1000"/>
              </a:pPr>
              <a:endParaRPr kumimoji="0" lang="zh-CN" altLang="en-US" sz="1800" b="0" i="0" u="none" strike="noStrike" kern="0" cap="none" spc="0" normalizeH="0" baseline="0" noProof="0">
                <a:ln>
                  <a:noFill/>
                </a:ln>
                <a:solidFill>
                  <a:srgbClr val="000000"/>
                </a:solidFill>
                <a:effectLst/>
                <a:uLnTx/>
                <a:uFillTx/>
                <a:latin typeface="宋体" panose="02010600030101010101" pitchFamily="2" charset="-122"/>
                <a:ea typeface="微软雅黑" panose="020B0503020204020204" pitchFamily="34" charset="-122"/>
                <a:cs typeface="+mn-cs"/>
              </a:endParaRPr>
            </a:p>
            <a:p>
              <a:pPr marL="0" marR="0" lvl="0" indent="0" defTabSz="914400" eaLnBrk="1" fontAlgn="auto" latinLnBrk="0" hangingPunct="1">
                <a:lnSpc>
                  <a:spcPts val="2200"/>
                </a:lnSpc>
                <a:spcBef>
                  <a:spcPts val="0"/>
                </a:spcBef>
                <a:spcAft>
                  <a:spcPts val="0"/>
                </a:spcAft>
                <a:buClrTx/>
                <a:buSzTx/>
                <a:buFontTx/>
                <a:buNone/>
                <a:defRPr sz="1000"/>
              </a:pPr>
              <a:endParaRPr kumimoji="0" lang="zh-CN" altLang="en-US" sz="1800" b="0" i="0" u="none" strike="noStrike" kern="0" cap="none" spc="0" normalizeH="0" baseline="0" noProof="0">
                <a:ln>
                  <a:noFill/>
                </a:ln>
                <a:solidFill>
                  <a:srgbClr val="000000"/>
                </a:solidFill>
                <a:effectLst/>
                <a:uLnTx/>
                <a:uFillTx/>
                <a:latin typeface="宋体" panose="02010600030101010101" pitchFamily="2" charset="-122"/>
                <a:ea typeface="微软雅黑" panose="020B0503020204020204" pitchFamily="34" charset="-122"/>
                <a:cs typeface="+mn-cs"/>
              </a:endParaRPr>
            </a:p>
          </p:txBody>
        </p:sp>
      </p:grpSp>
      <p:sp>
        <p:nvSpPr>
          <p:cNvPr id="66" name="矩形 65"/>
          <p:cNvSpPr/>
          <p:nvPr>
            <p:custDataLst>
              <p:tags r:id="rId1"/>
            </p:custDataLst>
          </p:nvPr>
        </p:nvSpPr>
        <p:spPr>
          <a:xfrm>
            <a:off x="839470" y="1704340"/>
            <a:ext cx="4370705" cy="1400810"/>
          </a:xfrm>
          <a:prstGeom prst="rect">
            <a:avLst/>
          </a:prstGeom>
        </p:spPr>
        <p:txBody>
          <a:bodyPr wrap="square">
            <a:noAutofit/>
          </a:bodyPr>
          <a:lstStyle/>
          <a:p>
            <a:pPr algn="l">
              <a:lnSpc>
                <a:spcPct val="140000"/>
              </a:lnSpc>
            </a:pPr>
            <a:r>
              <a:rPr lang="zh-CN" altLang="en-US" sz="1600" dirty="0">
                <a:solidFill>
                  <a:schemeClr val="tx1"/>
                </a:solidFill>
                <a:latin typeface="微软雅黑" panose="020B0503020204020204" pitchFamily="34" charset="-122"/>
                <a:ea typeface="微软雅黑" panose="020B0503020204020204" pitchFamily="34" charset="-122"/>
              </a:rPr>
              <a:t>采用</a:t>
            </a:r>
            <a:r>
              <a:rPr lang="en-US" altLang="zh-CN" sz="1600" dirty="0">
                <a:solidFill>
                  <a:schemeClr val="tx1"/>
                </a:solidFill>
                <a:latin typeface="微软雅黑" panose="020B0503020204020204" pitchFamily="34" charset="-122"/>
                <a:ea typeface="微软雅黑" panose="020B0503020204020204" pitchFamily="34" charset="-122"/>
              </a:rPr>
              <a:t> MySQL </a:t>
            </a:r>
            <a:r>
              <a:rPr lang="zh-CN" altLang="en-US" sz="1600" dirty="0">
                <a:solidFill>
                  <a:schemeClr val="tx1"/>
                </a:solidFill>
                <a:latin typeface="微软雅黑" panose="020B0503020204020204" pitchFamily="34" charset="-122"/>
                <a:ea typeface="微软雅黑" panose="020B0503020204020204" pitchFamily="34" charset="-122"/>
              </a:rPr>
              <a:t>构建医疗数据管理平台，通过标准化数据模型与权限控制体系，实现医院科室、医护人员及患者信息的规范化存储与高效调用</a:t>
            </a:r>
            <a:r>
              <a:rPr lang="zh-CN" altLang="en-US" sz="1600" dirty="0">
                <a:solidFill>
                  <a:srgbClr val="E7E6E6">
                    <a:lumMod val="50000"/>
                  </a:srgbClr>
                </a:solidFill>
                <a:latin typeface="微软雅黑" panose="020B0503020204020204" pitchFamily="34" charset="-122"/>
                <a:ea typeface="微软雅黑" panose="020B0503020204020204" pitchFamily="34" charset="-122"/>
              </a:rPr>
              <a:t>。</a:t>
            </a:r>
          </a:p>
        </p:txBody>
      </p:sp>
      <p:cxnSp>
        <p:nvCxnSpPr>
          <p:cNvPr id="67" name="直接连接符 66"/>
          <p:cNvCxnSpPr/>
          <p:nvPr>
            <p:custDataLst>
              <p:tags r:id="rId2"/>
            </p:custDataLst>
          </p:nvPr>
        </p:nvCxnSpPr>
        <p:spPr>
          <a:xfrm>
            <a:off x="731002" y="1594275"/>
            <a:ext cx="271463" cy="0"/>
          </a:xfrm>
          <a:prstGeom prst="line">
            <a:avLst/>
          </a:prstGeom>
          <a:noFill/>
          <a:ln w="19050" cap="rnd" cmpd="sng" algn="ctr">
            <a:solidFill>
              <a:sysClr val="windowText" lastClr="000000">
                <a:lumMod val="50000"/>
                <a:lumOff val="50000"/>
              </a:sysClr>
            </a:solidFill>
            <a:prstDash val="solid"/>
            <a:miter lim="800000"/>
          </a:ln>
          <a:effectLst/>
        </p:spPr>
      </p:cxnSp>
      <p:sp>
        <p:nvSpPr>
          <p:cNvPr id="68" name="矩形 67"/>
          <p:cNvSpPr/>
          <p:nvPr>
            <p:custDataLst>
              <p:tags r:id="rId3"/>
            </p:custDataLst>
          </p:nvPr>
        </p:nvSpPr>
        <p:spPr>
          <a:xfrm>
            <a:off x="772795" y="836930"/>
            <a:ext cx="3408680" cy="512445"/>
          </a:xfrm>
          <a:prstGeom prst="rect">
            <a:avLst/>
          </a:prstGeom>
        </p:spPr>
        <p:txBody>
          <a:bodyPr wrap="square">
            <a:noAutofit/>
          </a:bodyPr>
          <a:lstStyle/>
          <a:p>
            <a:pPr>
              <a:lnSpc>
                <a:spcPct val="120000"/>
              </a:lnSpc>
            </a:pPr>
            <a:r>
              <a:rPr lang="zh-CN" altLang="en-US" sz="3200" dirty="0">
                <a:solidFill>
                  <a:srgbClr val="005197"/>
                </a:solidFill>
                <a:latin typeface="Century Gothic" panose="020B0502020202020204"/>
                <a:ea typeface="微软雅黑" panose="020B0503020204020204" pitchFamily="34" charset="-122"/>
              </a:rPr>
              <a:t>数据库解决方案</a:t>
            </a:r>
          </a:p>
          <a:p>
            <a:pPr>
              <a:lnSpc>
                <a:spcPct val="120000"/>
              </a:lnSpc>
            </a:pPr>
            <a:endParaRPr lang="zh-CN" altLang="en-US" sz="3200" dirty="0">
              <a:solidFill>
                <a:srgbClr val="005197"/>
              </a:solidFill>
              <a:latin typeface="Century Gothic" panose="020B0502020202020204"/>
              <a:ea typeface="微软雅黑" panose="020B0503020204020204" pitchFamily="34" charset="-122"/>
            </a:endParaRPr>
          </a:p>
        </p:txBody>
      </p:sp>
      <p:cxnSp>
        <p:nvCxnSpPr>
          <p:cNvPr id="70" name="直接连接符 69"/>
          <p:cNvCxnSpPr/>
          <p:nvPr>
            <p:custDataLst>
              <p:tags r:id="rId4"/>
            </p:custDataLst>
          </p:nvPr>
        </p:nvCxnSpPr>
        <p:spPr>
          <a:xfrm flipH="1">
            <a:off x="3801745" y="944951"/>
            <a:ext cx="116205" cy="240941"/>
          </a:xfrm>
          <a:prstGeom prst="line">
            <a:avLst/>
          </a:prstGeom>
          <a:noFill/>
          <a:ln w="6350" cap="flat" cmpd="sng" algn="ctr">
            <a:solidFill>
              <a:srgbClr val="005197"/>
            </a:solidFill>
            <a:prstDash val="solid"/>
            <a:miter lim="800000"/>
          </a:ln>
          <a:effectLst/>
        </p:spPr>
      </p:cxnSp>
      <p:sp>
        <p:nvSpPr>
          <p:cNvPr id="71" name="矩形 70"/>
          <p:cNvSpPr/>
          <p:nvPr>
            <p:custDataLst>
              <p:tags r:id="rId5"/>
            </p:custDataLst>
          </p:nvPr>
        </p:nvSpPr>
        <p:spPr>
          <a:xfrm>
            <a:off x="767080" y="3282950"/>
            <a:ext cx="3159125" cy="734695"/>
          </a:xfrm>
          <a:prstGeom prst="rect">
            <a:avLst/>
          </a:prstGeom>
        </p:spPr>
        <p:txBody>
          <a:bodyPr wrap="square">
            <a:noAutofit/>
          </a:bodyPr>
          <a:lstStyle/>
          <a:p>
            <a:pPr>
              <a:lnSpc>
                <a:spcPct val="120000"/>
              </a:lnSpc>
            </a:pPr>
            <a:r>
              <a:rPr lang="zh-CN" altLang="en-US" sz="3200" dirty="0">
                <a:solidFill>
                  <a:srgbClr val="FFC000"/>
                </a:solidFill>
                <a:latin typeface="Century Gothic" panose="020B0502020202020204"/>
                <a:ea typeface="微软雅黑" panose="020B0503020204020204" pitchFamily="34" charset="-122"/>
              </a:rPr>
              <a:t>云服务</a:t>
            </a:r>
          </a:p>
          <a:p>
            <a:pPr>
              <a:lnSpc>
                <a:spcPct val="120000"/>
              </a:lnSpc>
            </a:pPr>
            <a:endParaRPr lang="zh-CN" altLang="en-US" sz="3200" dirty="0">
              <a:solidFill>
                <a:srgbClr val="FFC000"/>
              </a:solidFill>
              <a:latin typeface="Century Gothic" panose="020B0502020202020204"/>
              <a:ea typeface="微软雅黑" panose="020B0503020204020204" pitchFamily="34" charset="-122"/>
            </a:endParaRPr>
          </a:p>
        </p:txBody>
      </p:sp>
      <p:cxnSp>
        <p:nvCxnSpPr>
          <p:cNvPr id="72" name="直接连接符 71"/>
          <p:cNvCxnSpPr/>
          <p:nvPr>
            <p:custDataLst>
              <p:tags r:id="rId6"/>
            </p:custDataLst>
          </p:nvPr>
        </p:nvCxnSpPr>
        <p:spPr>
          <a:xfrm flipH="1">
            <a:off x="2135505" y="3431611"/>
            <a:ext cx="116205" cy="240941"/>
          </a:xfrm>
          <a:prstGeom prst="line">
            <a:avLst/>
          </a:prstGeom>
          <a:noFill/>
          <a:ln w="6350" cap="flat" cmpd="sng" algn="ctr">
            <a:solidFill>
              <a:srgbClr val="FFC000"/>
            </a:solidFill>
            <a:prstDash val="solid"/>
            <a:miter lim="800000"/>
          </a:ln>
          <a:effectLst/>
        </p:spPr>
      </p:cxnSp>
      <p:cxnSp>
        <p:nvCxnSpPr>
          <p:cNvPr id="73" name="直接连接符 72"/>
          <p:cNvCxnSpPr/>
          <p:nvPr>
            <p:custDataLst>
              <p:tags r:id="rId7"/>
            </p:custDataLst>
          </p:nvPr>
        </p:nvCxnSpPr>
        <p:spPr>
          <a:xfrm flipH="1">
            <a:off x="2207260" y="3623381"/>
            <a:ext cx="116205" cy="240941"/>
          </a:xfrm>
          <a:prstGeom prst="line">
            <a:avLst/>
          </a:prstGeom>
          <a:noFill/>
          <a:ln w="6350" cap="flat" cmpd="sng" algn="ctr">
            <a:solidFill>
              <a:srgbClr val="FFC000"/>
            </a:solidFill>
            <a:prstDash val="solid"/>
            <a:miter lim="800000"/>
          </a:ln>
          <a:effectLst/>
        </p:spPr>
      </p:cxnSp>
      <p:cxnSp>
        <p:nvCxnSpPr>
          <p:cNvPr id="43" name="直接连接符 42"/>
          <p:cNvCxnSpPr/>
          <p:nvPr>
            <p:custDataLst>
              <p:tags r:id="rId8"/>
            </p:custDataLst>
          </p:nvPr>
        </p:nvCxnSpPr>
        <p:spPr>
          <a:xfrm flipH="1">
            <a:off x="3863340" y="1136721"/>
            <a:ext cx="116205" cy="240941"/>
          </a:xfrm>
          <a:prstGeom prst="line">
            <a:avLst/>
          </a:prstGeom>
          <a:noFill/>
          <a:ln w="6350" cap="flat" cmpd="sng" algn="ctr">
            <a:solidFill>
              <a:srgbClr val="005197"/>
            </a:solidFill>
            <a:prstDash val="solid"/>
            <a:miter lim="800000"/>
          </a:ln>
          <a:effectLst/>
        </p:spPr>
      </p:cxnSp>
      <p:sp>
        <p:nvSpPr>
          <p:cNvPr id="46" name="矩形 45"/>
          <p:cNvSpPr/>
          <p:nvPr>
            <p:custDataLst>
              <p:tags r:id="rId9"/>
            </p:custDataLst>
          </p:nvPr>
        </p:nvSpPr>
        <p:spPr>
          <a:xfrm>
            <a:off x="839470" y="4135120"/>
            <a:ext cx="4370705" cy="1400810"/>
          </a:xfrm>
          <a:prstGeom prst="rect">
            <a:avLst/>
          </a:prstGeom>
        </p:spPr>
        <p:txBody>
          <a:bodyPr wrap="square">
            <a:noAutofit/>
          </a:bodyPr>
          <a:lstStyle/>
          <a:p>
            <a:pPr algn="l">
              <a:lnSpc>
                <a:spcPct val="140000"/>
              </a:lnSpc>
            </a:pPr>
            <a:r>
              <a:rPr lang="en-US" sz="1600">
                <a:solidFill>
                  <a:srgbClr val="000000">
                    <a:alpha val="100000"/>
                  </a:srgbClr>
                </a:solidFill>
                <a:latin typeface="Noto Sans SC" panose="020B0200000000000000" charset="-122"/>
                <a:ea typeface="Noto Sans SC" panose="020B0200000000000000" charset="-122"/>
                <a:cs typeface="Noto Sans SC" panose="020B0200000000000000" charset="-122"/>
                <a:sym typeface="+mn-ea"/>
              </a:rPr>
              <a:t>使用阿里云提供的百炼大模型来对患者的病历信息以及医生填写的信息进行评审，使用阿里云OSS来存储患者的影像信息</a:t>
            </a:r>
            <a:endParaRPr lang="zh-CN" altLang="en-US" sz="1600" dirty="0">
              <a:solidFill>
                <a:srgbClr val="E7E6E6">
                  <a:lumMod val="50000"/>
                </a:srgbClr>
              </a:solidFill>
              <a:latin typeface="微软雅黑" panose="020B0503020204020204" pitchFamily="34" charset="-122"/>
              <a:ea typeface="微软雅黑" panose="020B0503020204020204" pitchFamily="34" charset="-122"/>
            </a:endParaRPr>
          </a:p>
        </p:txBody>
      </p:sp>
      <p:cxnSp>
        <p:nvCxnSpPr>
          <p:cNvPr id="47" name="直接连接符 46"/>
          <p:cNvCxnSpPr/>
          <p:nvPr>
            <p:custDataLst>
              <p:tags r:id="rId10"/>
            </p:custDataLst>
          </p:nvPr>
        </p:nvCxnSpPr>
        <p:spPr>
          <a:xfrm>
            <a:off x="731002" y="4077125"/>
            <a:ext cx="271463" cy="0"/>
          </a:xfrm>
          <a:prstGeom prst="line">
            <a:avLst/>
          </a:prstGeom>
          <a:noFill/>
          <a:ln w="19050" cap="rnd" cmpd="sng" algn="ctr">
            <a:solidFill>
              <a:sysClr val="windowText" lastClr="000000">
                <a:lumMod val="50000"/>
                <a:lumOff val="50000"/>
              </a:sysClr>
            </a:solidFill>
            <a:prstDash val="solid"/>
            <a:miter lim="800000"/>
          </a:ln>
          <a:effectLst/>
        </p:spPr>
      </p:cxnSp>
      <p:pic>
        <p:nvPicPr>
          <p:cNvPr id="12" name="Picture 5"/>
          <p:cNvPicPr>
            <a:picLocks noChangeAspect="1"/>
          </p:cNvPicPr>
          <p:nvPr/>
        </p:nvPicPr>
        <p:blipFill>
          <a:blip r:embed="rId12"/>
          <a:srcRect t="20501" b="20501"/>
          <a:stretch>
            <a:fillRect/>
          </a:stretch>
        </p:blipFill>
        <p:spPr>
          <a:xfrm>
            <a:off x="5449570" y="835025"/>
            <a:ext cx="6443345" cy="2747010"/>
          </a:xfrm>
          <a:prstGeom prst="rect">
            <a:avLst/>
          </a:prstGeom>
        </p:spPr>
      </p:pic>
      <p:pic>
        <p:nvPicPr>
          <p:cNvPr id="13" name="图片 12"/>
          <p:cNvPicPr>
            <a:picLocks noChangeAspect="1"/>
          </p:cNvPicPr>
          <p:nvPr/>
        </p:nvPicPr>
        <p:blipFill>
          <a:blip r:embed="rId13"/>
          <a:stretch>
            <a:fillRect/>
          </a:stretch>
        </p:blipFill>
        <p:spPr>
          <a:xfrm>
            <a:off x="5449570" y="3578225"/>
            <a:ext cx="6443345" cy="3279775"/>
          </a:xfrm>
          <a:prstGeom prst="rect">
            <a:avLst/>
          </a:prstGeom>
        </p:spPr>
      </p:pic>
      <p:pic>
        <p:nvPicPr>
          <p:cNvPr id="60" name="图片 5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pic>
        <p:nvPicPr>
          <p:cNvPr id="58" name="图片 57"/>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txBox="1"/>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04</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p:cNvSpPr txBox="1"/>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6600" dirty="0"/>
              <a:t>功能实现解析</a:t>
            </a:r>
            <a:endPar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p:cNvGrpSpPr/>
          <p:nvPr/>
        </p:nvGrpSpPr>
        <p:grpSpPr>
          <a:xfrm>
            <a:off x="-3049556" y="-2033814"/>
            <a:ext cx="7489372" cy="4795157"/>
            <a:chOff x="-3802743" y="-2148114"/>
            <a:chExt cx="7489372" cy="4795157"/>
          </a:xfrm>
        </p:grpSpPr>
        <p:sp>
          <p:nvSpPr>
            <p:cNvPr id="5" name="平行四边形 4"/>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 name="组合 6"/>
          <p:cNvGrpSpPr/>
          <p:nvPr/>
        </p:nvGrpSpPr>
        <p:grpSpPr>
          <a:xfrm flipH="1" flipV="1">
            <a:off x="7824192" y="4149080"/>
            <a:ext cx="7489372" cy="4651141"/>
            <a:chOff x="-3802743" y="-2004098"/>
            <a:chExt cx="7489372" cy="4651141"/>
          </a:xfrm>
        </p:grpSpPr>
        <p:sp>
          <p:nvSpPr>
            <p:cNvPr id="8" name="平行四边形 7"/>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6" name="直接连接符 15"/>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863751" y="4408041"/>
            <a:ext cx="4700669" cy="369332"/>
          </a:xfrm>
          <a:prstGeom prst="rect">
            <a:avLst/>
          </a:prstGeom>
        </p:spPr>
        <p:txBody>
          <a:bodyPr wrap="square">
            <a:spAutoFit/>
          </a:bodyPr>
          <a:lstStyle/>
          <a:p>
            <a:pPr lvl="0" algn="just" fontAlgn="base">
              <a:spcBef>
                <a:spcPct val="0"/>
              </a:spcBef>
              <a:spcAft>
                <a:spcPct val="0"/>
              </a:spcAft>
              <a:defRPr/>
            </a:pPr>
            <a:r>
              <a:rPr lang="en-US" altLang="zh-CN" dirty="0">
                <a:solidFill>
                  <a:srgbClr val="024282"/>
                </a:solidFill>
                <a:latin typeface="Calibri Light" panose="020F0302020204030204" pitchFamily="34" charset="0"/>
              </a:rPr>
              <a:t>Analysis of Function Implementation </a:t>
            </a:r>
            <a:endParaRPr lang="en-US" altLang="zh-CN" dirty="0">
              <a:solidFill>
                <a:srgbClr val="024282"/>
              </a:solidFill>
              <a:latin typeface="Calibri Light" panose="020F0302020204030204" pitchFamily="34" charset="0"/>
              <a:ea typeface="方正兰亭黑_GBK" panose="02000000000000000000" charset="-122"/>
            </a:endParaRPr>
          </a:p>
        </p:txBody>
      </p:sp>
      <p:pic>
        <p:nvPicPr>
          <p:cNvPr id="60" name="图片 5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92480" y="260648"/>
            <a:ext cx="3499407" cy="408467"/>
          </a:xfrm>
          <a:prstGeom prst="rect">
            <a:avLst/>
          </a:prstGeom>
        </p:spPr>
      </p:pic>
      <p:pic>
        <p:nvPicPr>
          <p:cNvPr id="58" name="图片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custDataLst>
              <p:tags r:id="rId1"/>
            </p:custDataLst>
          </p:nvPr>
        </p:nvSpPr>
        <p:spPr>
          <a:xfrm>
            <a:off x="401832" y="2050015"/>
            <a:ext cx="2190750" cy="4428588"/>
          </a:xfrm>
          <a:prstGeom prst="round2SameRect">
            <a:avLst/>
          </a:prstGeom>
          <a:solidFill>
            <a:schemeClr val="lt2">
              <a:alpha val="80000"/>
            </a:schemeClr>
          </a:solidFill>
        </p:spPr>
      </p:sp>
      <p:sp>
        <p:nvSpPr>
          <p:cNvPr id="4" name="AutoShape 4"/>
          <p:cNvSpPr/>
          <p:nvPr>
            <p:custDataLst>
              <p:tags r:id="rId2"/>
            </p:custDataLst>
          </p:nvPr>
        </p:nvSpPr>
        <p:spPr>
          <a:xfrm>
            <a:off x="1069343" y="1649980"/>
            <a:ext cx="855726" cy="855726"/>
          </a:xfrm>
          <a:prstGeom prst="ellipse">
            <a:avLst/>
          </a:prstGeom>
          <a:solidFill>
            <a:schemeClr val="accent1">
              <a:alpha val="100000"/>
            </a:schemeClr>
          </a:solidFill>
        </p:spPr>
      </p:sp>
      <p:sp>
        <p:nvSpPr>
          <p:cNvPr id="5" name="TextBox 5"/>
          <p:cNvSpPr txBox="1"/>
          <p:nvPr>
            <p:custDataLst>
              <p:tags r:id="rId3"/>
            </p:custDataLst>
          </p:nvPr>
        </p:nvSpPr>
        <p:spPr>
          <a:xfrm>
            <a:off x="487557" y="3275506"/>
            <a:ext cx="2019300" cy="3010781"/>
          </a:xfrm>
          <a:prstGeom prst="rect">
            <a:avLst/>
          </a:prstGeom>
        </p:spPr>
        <p:txBody>
          <a:bodyPr vert="horz" wrap="square" lIns="123825" tIns="123825" rIns="57150" bIns="123825" rtlCol="0" anchor="t" anchorCtr="0">
            <a:noAutofit/>
          </a:bodyPr>
          <a:lstStyle/>
          <a:p>
            <a:pPr algn="l">
              <a:lnSpc>
                <a:spcPct val="140000"/>
              </a:lnSpc>
            </a:pPr>
            <a:r>
              <a:rPr lang="en-US" sz="1600">
                <a:solidFill>
                  <a:schemeClr val="tx2">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替代纯纸质记录，实现电子病历结构化管理，方便医护快速录入、调阅患者诊疗信息，解决 “病历分散、难追溯” 问题。</a:t>
            </a:r>
          </a:p>
        </p:txBody>
      </p:sp>
      <p:sp>
        <p:nvSpPr>
          <p:cNvPr id="6" name="TextBox 6"/>
          <p:cNvSpPr txBox="1"/>
          <p:nvPr>
            <p:custDataLst>
              <p:tags r:id="rId4"/>
            </p:custDataLst>
          </p:nvPr>
        </p:nvSpPr>
        <p:spPr>
          <a:xfrm>
            <a:off x="1095725" y="1712738"/>
            <a:ext cx="802962" cy="730211"/>
          </a:xfrm>
          <a:prstGeom prst="rect">
            <a:avLst/>
          </a:prstGeom>
          <a:noFill/>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panose="020B0200000000000000" charset="-122"/>
                <a:ea typeface="Noto Sans SC" panose="020B0200000000000000" charset="-122"/>
                <a:cs typeface="Noto Sans SC" panose="020B0200000000000000" charset="-122"/>
              </a:rPr>
              <a:t>01</a:t>
            </a:r>
          </a:p>
        </p:txBody>
      </p:sp>
      <p:sp>
        <p:nvSpPr>
          <p:cNvPr id="7" name="AutoShape 7"/>
          <p:cNvSpPr/>
          <p:nvPr>
            <p:custDataLst>
              <p:tags r:id="rId5"/>
            </p:custDataLst>
          </p:nvPr>
        </p:nvSpPr>
        <p:spPr>
          <a:xfrm>
            <a:off x="2710003" y="2050015"/>
            <a:ext cx="2190750" cy="4428588"/>
          </a:xfrm>
          <a:prstGeom prst="round2SameRect">
            <a:avLst/>
          </a:prstGeom>
          <a:solidFill>
            <a:schemeClr val="lt2">
              <a:alpha val="80000"/>
            </a:schemeClr>
          </a:solidFill>
        </p:spPr>
      </p:sp>
      <p:sp>
        <p:nvSpPr>
          <p:cNvPr id="8" name="AutoShape 8"/>
          <p:cNvSpPr/>
          <p:nvPr>
            <p:custDataLst>
              <p:tags r:id="rId6"/>
            </p:custDataLst>
          </p:nvPr>
        </p:nvSpPr>
        <p:spPr>
          <a:xfrm>
            <a:off x="3377515" y="1649980"/>
            <a:ext cx="855726" cy="855726"/>
          </a:xfrm>
          <a:prstGeom prst="ellipse">
            <a:avLst/>
          </a:prstGeom>
          <a:solidFill>
            <a:schemeClr val="accent1">
              <a:alpha val="100000"/>
            </a:schemeClr>
          </a:solidFill>
        </p:spPr>
      </p:sp>
      <p:sp>
        <p:nvSpPr>
          <p:cNvPr id="9" name="TextBox 9"/>
          <p:cNvSpPr txBox="1"/>
          <p:nvPr>
            <p:custDataLst>
              <p:tags r:id="rId7"/>
            </p:custDataLst>
          </p:nvPr>
        </p:nvSpPr>
        <p:spPr>
          <a:xfrm>
            <a:off x="2795728" y="3275506"/>
            <a:ext cx="2019300" cy="3010781"/>
          </a:xfrm>
          <a:prstGeom prst="rect">
            <a:avLst/>
          </a:prstGeom>
        </p:spPr>
        <p:txBody>
          <a:bodyPr vert="horz" wrap="square" lIns="123825" tIns="123825" rIns="57150" bIns="123825" rtlCol="0" anchor="t" anchorCtr="0">
            <a:noAutofit/>
          </a:bodyPr>
          <a:lstStyle/>
          <a:p>
            <a:pPr algn="l">
              <a:lnSpc>
                <a:spcPct val="140000"/>
              </a:lnSpc>
            </a:pPr>
            <a:r>
              <a:rPr lang="en-US" sz="1600">
                <a:solidFill>
                  <a:schemeClr val="tx2">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借助 AI 快速识别病历漏洞（如关键信息缺失、诊断依据不足 ），避免因病历不规范影响诊疗决策，解决 “人工审核漏检、病历质量低” 问题。</a:t>
            </a:r>
          </a:p>
        </p:txBody>
      </p:sp>
      <p:sp>
        <p:nvSpPr>
          <p:cNvPr id="10" name="TextBox 10"/>
          <p:cNvSpPr txBox="1"/>
          <p:nvPr>
            <p:custDataLst>
              <p:tags r:id="rId8"/>
            </p:custDataLst>
          </p:nvPr>
        </p:nvSpPr>
        <p:spPr>
          <a:xfrm>
            <a:off x="3403897" y="1712738"/>
            <a:ext cx="802962" cy="730211"/>
          </a:xfrm>
          <a:prstGeom prst="rect">
            <a:avLst/>
          </a:prstGeom>
          <a:noFill/>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panose="020B0200000000000000" charset="-122"/>
                <a:ea typeface="Noto Sans SC" panose="020B0200000000000000" charset="-122"/>
                <a:cs typeface="Noto Sans SC" panose="020B0200000000000000" charset="-122"/>
              </a:rPr>
              <a:t>02</a:t>
            </a:r>
          </a:p>
        </p:txBody>
      </p:sp>
      <p:sp>
        <p:nvSpPr>
          <p:cNvPr id="11" name="AutoShape 11"/>
          <p:cNvSpPr/>
          <p:nvPr>
            <p:custDataLst>
              <p:tags r:id="rId9"/>
            </p:custDataLst>
          </p:nvPr>
        </p:nvSpPr>
        <p:spPr>
          <a:xfrm>
            <a:off x="5003222" y="2050015"/>
            <a:ext cx="2190750" cy="4428588"/>
          </a:xfrm>
          <a:prstGeom prst="round2SameRect">
            <a:avLst/>
          </a:prstGeom>
          <a:solidFill>
            <a:schemeClr val="lt2">
              <a:alpha val="80000"/>
            </a:schemeClr>
          </a:solidFill>
        </p:spPr>
      </p:sp>
      <p:sp>
        <p:nvSpPr>
          <p:cNvPr id="12" name="AutoShape 12"/>
          <p:cNvSpPr/>
          <p:nvPr>
            <p:custDataLst>
              <p:tags r:id="rId10"/>
            </p:custDataLst>
          </p:nvPr>
        </p:nvSpPr>
        <p:spPr>
          <a:xfrm>
            <a:off x="5670734" y="1649980"/>
            <a:ext cx="855726" cy="855726"/>
          </a:xfrm>
          <a:prstGeom prst="ellipse">
            <a:avLst/>
          </a:prstGeom>
          <a:solidFill>
            <a:schemeClr val="accent1">
              <a:alpha val="100000"/>
            </a:schemeClr>
          </a:solidFill>
        </p:spPr>
      </p:sp>
      <p:sp>
        <p:nvSpPr>
          <p:cNvPr id="13" name="TextBox 13"/>
          <p:cNvSpPr txBox="1"/>
          <p:nvPr>
            <p:custDataLst>
              <p:tags r:id="rId11"/>
            </p:custDataLst>
          </p:nvPr>
        </p:nvSpPr>
        <p:spPr>
          <a:xfrm>
            <a:off x="5186928" y="2634432"/>
            <a:ext cx="1817690" cy="704850"/>
          </a:xfrm>
          <a:prstGeom prst="rect">
            <a:avLst/>
          </a:prstGeom>
        </p:spPr>
        <p:txBody>
          <a:bodyPr vert="horz" wrap="square" lIns="0" tIns="0" rIns="0" bIns="0" rtlCol="0" anchor="t" anchorCtr="0">
            <a:noAutofit/>
          </a:bodyPr>
          <a:lstStyle/>
          <a:p>
            <a:pPr algn="ctr">
              <a:lnSpc>
                <a:spcPct val="120000"/>
              </a:lnSpc>
            </a:pPr>
            <a:r>
              <a:rPr lang="en-US" sz="1600" b="1">
                <a:solidFill>
                  <a:schemeClr val="accent1">
                    <a:alpha val="100000"/>
                  </a:schemeClr>
                </a:solidFill>
                <a:latin typeface="Noto Sans SC" panose="020B0200000000000000" charset="-122"/>
                <a:ea typeface="Noto Sans SC" panose="020B0200000000000000" charset="-122"/>
                <a:cs typeface="Noto Sans SC" panose="020B0200000000000000" charset="-122"/>
              </a:rPr>
              <a:t>灵活化信息录入适配</a:t>
            </a:r>
          </a:p>
        </p:txBody>
      </p:sp>
      <p:sp>
        <p:nvSpPr>
          <p:cNvPr id="14" name="TextBox 14"/>
          <p:cNvSpPr txBox="1"/>
          <p:nvPr>
            <p:custDataLst>
              <p:tags r:id="rId12"/>
            </p:custDataLst>
          </p:nvPr>
        </p:nvSpPr>
        <p:spPr>
          <a:xfrm>
            <a:off x="5088947" y="3275506"/>
            <a:ext cx="2019300" cy="2947454"/>
          </a:xfrm>
          <a:prstGeom prst="rect">
            <a:avLst/>
          </a:prstGeom>
        </p:spPr>
        <p:txBody>
          <a:bodyPr vert="horz" wrap="square" lIns="123825" tIns="123825" rIns="57150" bIns="123825" rtlCol="0" anchor="t" anchorCtr="0">
            <a:noAutofit/>
          </a:bodyPr>
          <a:lstStyle/>
          <a:p>
            <a:pPr algn="just">
              <a:lnSpc>
                <a:spcPct val="140000"/>
              </a:lnSpc>
            </a:pPr>
            <a:r>
              <a:rPr lang="en-US" sz="1600">
                <a:solidFill>
                  <a:schemeClr val="tx2">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支持诊疗全流程信息录入，适配门诊 “快速记录主诉”“复诊调阅历史病历” 场景，解决 “信息记录不连贯、场景适配差” 问题</a:t>
            </a:r>
            <a:r>
              <a:rPr lang="en-US" sz="1600">
                <a:solidFill>
                  <a:schemeClr val="dk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a:t>
            </a:r>
          </a:p>
        </p:txBody>
      </p:sp>
      <p:sp>
        <p:nvSpPr>
          <p:cNvPr id="15" name="TextBox 15"/>
          <p:cNvSpPr txBox="1"/>
          <p:nvPr>
            <p:custDataLst>
              <p:tags r:id="rId13"/>
            </p:custDataLst>
          </p:nvPr>
        </p:nvSpPr>
        <p:spPr>
          <a:xfrm>
            <a:off x="5697116" y="1712738"/>
            <a:ext cx="802962" cy="730211"/>
          </a:xfrm>
          <a:prstGeom prst="rect">
            <a:avLst/>
          </a:prstGeom>
          <a:noFill/>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panose="020B0200000000000000" charset="-122"/>
                <a:ea typeface="Noto Sans SC" panose="020B0200000000000000" charset="-122"/>
                <a:cs typeface="Noto Sans SC" panose="020B0200000000000000" charset="-122"/>
              </a:rPr>
              <a:t>03</a:t>
            </a:r>
          </a:p>
        </p:txBody>
      </p:sp>
      <p:sp>
        <p:nvSpPr>
          <p:cNvPr id="16" name="AutoShape 16"/>
          <p:cNvSpPr/>
          <p:nvPr>
            <p:custDataLst>
              <p:tags r:id="rId14"/>
            </p:custDataLst>
          </p:nvPr>
        </p:nvSpPr>
        <p:spPr>
          <a:xfrm>
            <a:off x="7275952" y="2079919"/>
            <a:ext cx="2190750" cy="4398684"/>
          </a:xfrm>
          <a:prstGeom prst="round2SameRect">
            <a:avLst/>
          </a:prstGeom>
          <a:solidFill>
            <a:schemeClr val="lt2">
              <a:alpha val="80000"/>
            </a:schemeClr>
          </a:solidFill>
        </p:spPr>
      </p:sp>
      <p:sp>
        <p:nvSpPr>
          <p:cNvPr id="17" name="AutoShape 17"/>
          <p:cNvSpPr/>
          <p:nvPr>
            <p:custDataLst>
              <p:tags r:id="rId15"/>
            </p:custDataLst>
          </p:nvPr>
        </p:nvSpPr>
        <p:spPr>
          <a:xfrm>
            <a:off x="7943464" y="1679885"/>
            <a:ext cx="855726" cy="855726"/>
          </a:xfrm>
          <a:prstGeom prst="ellipse">
            <a:avLst/>
          </a:prstGeom>
          <a:solidFill>
            <a:schemeClr val="accent1">
              <a:alpha val="100000"/>
            </a:schemeClr>
          </a:solidFill>
        </p:spPr>
      </p:sp>
      <p:sp>
        <p:nvSpPr>
          <p:cNvPr id="18" name="TextBox 18"/>
          <p:cNvSpPr txBox="1"/>
          <p:nvPr>
            <p:custDataLst>
              <p:tags r:id="rId16"/>
            </p:custDataLst>
          </p:nvPr>
        </p:nvSpPr>
        <p:spPr>
          <a:xfrm>
            <a:off x="7361677" y="3305411"/>
            <a:ext cx="2019300" cy="2980876"/>
          </a:xfrm>
          <a:prstGeom prst="rect">
            <a:avLst/>
          </a:prstGeom>
        </p:spPr>
        <p:txBody>
          <a:bodyPr vert="horz" wrap="square" lIns="123825" tIns="123825" rIns="57150" bIns="123825" rtlCol="0" anchor="t" anchorCtr="0">
            <a:noAutofit/>
          </a:bodyPr>
          <a:lstStyle/>
          <a:p>
            <a:pPr algn="just">
              <a:lnSpc>
                <a:spcPct val="140000"/>
              </a:lnSpc>
            </a:pPr>
            <a:r>
              <a:rPr lang="en-US" sz="1600">
                <a:solidFill>
                  <a:schemeClr val="tx2">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关联历史诊疗数据（过敏史、既往病史 ），辅助医生全面了解患者情况，减少 60% 重复录入（可结合实际场景预估 ），解决 “病历零散、重复劳动多” 问题。</a:t>
            </a:r>
          </a:p>
        </p:txBody>
      </p:sp>
      <p:sp>
        <p:nvSpPr>
          <p:cNvPr id="19" name="TextBox 19"/>
          <p:cNvSpPr txBox="1"/>
          <p:nvPr>
            <p:custDataLst>
              <p:tags r:id="rId17"/>
            </p:custDataLst>
          </p:nvPr>
        </p:nvSpPr>
        <p:spPr>
          <a:xfrm>
            <a:off x="7969846" y="1742642"/>
            <a:ext cx="802962" cy="730211"/>
          </a:xfrm>
          <a:prstGeom prst="rect">
            <a:avLst/>
          </a:prstGeom>
          <a:noFill/>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panose="020B0200000000000000" charset="-122"/>
                <a:ea typeface="Noto Sans SC" panose="020B0200000000000000" charset="-122"/>
                <a:cs typeface="Noto Sans SC" panose="020B0200000000000000" charset="-122"/>
              </a:rPr>
              <a:t>04</a:t>
            </a:r>
          </a:p>
        </p:txBody>
      </p:sp>
      <p:sp>
        <p:nvSpPr>
          <p:cNvPr id="20" name="AutoShape 20"/>
          <p:cNvSpPr/>
          <p:nvPr>
            <p:custDataLst>
              <p:tags r:id="rId18"/>
            </p:custDataLst>
          </p:nvPr>
        </p:nvSpPr>
        <p:spPr>
          <a:xfrm>
            <a:off x="9548682" y="2050015"/>
            <a:ext cx="2190750" cy="4428588"/>
          </a:xfrm>
          <a:prstGeom prst="round2SameRect">
            <a:avLst/>
          </a:prstGeom>
          <a:solidFill>
            <a:schemeClr val="lt2">
              <a:alpha val="80000"/>
            </a:schemeClr>
          </a:solidFill>
        </p:spPr>
      </p:sp>
      <p:sp>
        <p:nvSpPr>
          <p:cNvPr id="21" name="AutoShape 21"/>
          <p:cNvSpPr/>
          <p:nvPr>
            <p:custDataLst>
              <p:tags r:id="rId19"/>
            </p:custDataLst>
          </p:nvPr>
        </p:nvSpPr>
        <p:spPr>
          <a:xfrm>
            <a:off x="10216194" y="1649980"/>
            <a:ext cx="855726" cy="855726"/>
          </a:xfrm>
          <a:prstGeom prst="ellipse">
            <a:avLst/>
          </a:prstGeom>
          <a:solidFill>
            <a:schemeClr val="accent1">
              <a:alpha val="100000"/>
            </a:schemeClr>
          </a:solidFill>
        </p:spPr>
      </p:sp>
      <p:sp>
        <p:nvSpPr>
          <p:cNvPr id="22" name="TextBox 22"/>
          <p:cNvSpPr txBox="1"/>
          <p:nvPr/>
        </p:nvSpPr>
        <p:spPr>
          <a:xfrm>
            <a:off x="9634407" y="3275506"/>
            <a:ext cx="2019300" cy="2947454"/>
          </a:xfrm>
          <a:prstGeom prst="rect">
            <a:avLst/>
          </a:prstGeom>
        </p:spPr>
        <p:txBody>
          <a:bodyPr vert="horz" wrap="square" lIns="123825" tIns="123825" rIns="57150" bIns="123825" rtlCol="0" anchor="t" anchorCtr="0">
            <a:noAutofit/>
          </a:bodyPr>
          <a:lstStyle/>
          <a:p>
            <a:pPr algn="l">
              <a:lnSpc>
                <a:spcPct val="140000"/>
              </a:lnSpc>
            </a:pPr>
            <a:r>
              <a:rPr lang="en-US" sz="1250">
                <a:solidFill>
                  <a:schemeClr val="dk1">
                    <a:alpha val="100000"/>
                  </a:schemeClr>
                </a:solidFill>
                <a:latin typeface="Noto Sans SC" panose="020B0200000000000000" charset="-122"/>
                <a:ea typeface="Noto Sans SC" panose="020B0200000000000000" charset="-122"/>
                <a:cs typeface="Noto Sans SC" panose="020B0200000000000000" charset="-122"/>
              </a:rPr>
              <a:t> </a:t>
            </a:r>
          </a:p>
        </p:txBody>
      </p:sp>
      <p:sp>
        <p:nvSpPr>
          <p:cNvPr id="23" name="TextBox 23"/>
          <p:cNvSpPr txBox="1"/>
          <p:nvPr>
            <p:custDataLst>
              <p:tags r:id="rId20"/>
            </p:custDataLst>
          </p:nvPr>
        </p:nvSpPr>
        <p:spPr>
          <a:xfrm>
            <a:off x="10242576" y="1712738"/>
            <a:ext cx="802962" cy="730211"/>
          </a:xfrm>
          <a:prstGeom prst="rect">
            <a:avLst/>
          </a:prstGeom>
          <a:noFill/>
        </p:spPr>
        <p:txBody>
          <a:bodyPr vert="horz" wrap="none" lIns="0" tIns="0" rIns="0" bIns="0" rtlCol="0" anchor="ctr" anchorCtr="0">
            <a:noAutofit/>
          </a:bodyPr>
          <a:lstStyle/>
          <a:p>
            <a:pPr algn="ctr">
              <a:lnSpc>
                <a:spcPct val="100000"/>
              </a:lnSpc>
              <a:spcBef>
                <a:spcPct val="0"/>
              </a:spcBef>
            </a:pPr>
            <a:r>
              <a:rPr lang="en-US" sz="3600">
                <a:solidFill>
                  <a:srgbClr val="FFFFFF">
                    <a:alpha val="100000"/>
                  </a:srgbClr>
                </a:solidFill>
                <a:latin typeface="Noto Sans SC" panose="020B0200000000000000" charset="-122"/>
                <a:ea typeface="Noto Sans SC" panose="020B0200000000000000" charset="-122"/>
                <a:cs typeface="Noto Sans SC" panose="020B0200000000000000" charset="-122"/>
              </a:rPr>
              <a:t>05</a:t>
            </a:r>
          </a:p>
        </p:txBody>
      </p:sp>
      <p:sp>
        <p:nvSpPr>
          <p:cNvPr id="24" name="TextBox 24"/>
          <p:cNvSpPr txBox="1"/>
          <p:nvPr>
            <p:custDataLst>
              <p:tags r:id="rId21"/>
            </p:custDataLst>
          </p:nvPr>
        </p:nvSpPr>
        <p:spPr>
          <a:xfrm>
            <a:off x="2896533" y="2634432"/>
            <a:ext cx="1817690" cy="704850"/>
          </a:xfrm>
          <a:prstGeom prst="rect">
            <a:avLst/>
          </a:prstGeom>
        </p:spPr>
        <p:txBody>
          <a:bodyPr vert="horz" wrap="square" lIns="0" tIns="0" rIns="0" bIns="0" rtlCol="0" anchor="t" anchorCtr="0">
            <a:noAutofit/>
          </a:bodyPr>
          <a:lstStyle/>
          <a:p>
            <a:pPr algn="ctr">
              <a:lnSpc>
                <a:spcPct val="120000"/>
              </a:lnSpc>
            </a:pPr>
            <a:r>
              <a:rPr lang="en-US" sz="1600" b="1">
                <a:solidFill>
                  <a:schemeClr val="accent1">
                    <a:alpha val="100000"/>
                  </a:schemeClr>
                </a:solidFill>
                <a:latin typeface="Noto Sans SC" panose="020B0200000000000000" charset="-122"/>
                <a:ea typeface="Noto Sans SC" panose="020B0200000000000000" charset="-122"/>
                <a:cs typeface="Noto Sans SC" panose="020B0200000000000000" charset="-122"/>
              </a:rPr>
              <a:t>AI 诊疗逻辑分析</a:t>
            </a:r>
          </a:p>
        </p:txBody>
      </p:sp>
      <p:sp>
        <p:nvSpPr>
          <p:cNvPr id="25" name="TextBox 25"/>
          <p:cNvSpPr txBox="1"/>
          <p:nvPr>
            <p:custDataLst>
              <p:tags r:id="rId22"/>
            </p:custDataLst>
          </p:nvPr>
        </p:nvSpPr>
        <p:spPr>
          <a:xfrm>
            <a:off x="9717122" y="2634432"/>
            <a:ext cx="1817690" cy="704850"/>
          </a:xfrm>
          <a:prstGeom prst="rect">
            <a:avLst/>
          </a:prstGeom>
        </p:spPr>
        <p:txBody>
          <a:bodyPr vert="horz" wrap="square" lIns="0" tIns="0" rIns="0" bIns="0" rtlCol="0" anchor="t" anchorCtr="0">
            <a:noAutofit/>
          </a:bodyPr>
          <a:lstStyle/>
          <a:p>
            <a:pPr algn="ctr">
              <a:lnSpc>
                <a:spcPct val="120000"/>
              </a:lnSpc>
            </a:pPr>
            <a:r>
              <a:rPr lang="en-US" sz="1600" b="1">
                <a:solidFill>
                  <a:schemeClr val="accent1">
                    <a:alpha val="100000"/>
                  </a:schemeClr>
                </a:solidFill>
                <a:latin typeface="Noto Sans SC" panose="020B0200000000000000" charset="-122"/>
                <a:ea typeface="Noto Sans SC" panose="020B0200000000000000" charset="-122"/>
                <a:cs typeface="Noto Sans SC" panose="020B0200000000000000" charset="-122"/>
              </a:rPr>
              <a:t>诊疗信息智能辅助</a:t>
            </a:r>
          </a:p>
        </p:txBody>
      </p:sp>
      <p:sp>
        <p:nvSpPr>
          <p:cNvPr id="26" name="TextBox 26"/>
          <p:cNvSpPr txBox="1"/>
          <p:nvPr>
            <p:custDataLst>
              <p:tags r:id="rId23"/>
            </p:custDataLst>
          </p:nvPr>
        </p:nvSpPr>
        <p:spPr>
          <a:xfrm>
            <a:off x="7426726" y="2634432"/>
            <a:ext cx="1817690" cy="704850"/>
          </a:xfrm>
          <a:prstGeom prst="rect">
            <a:avLst/>
          </a:prstGeom>
        </p:spPr>
        <p:txBody>
          <a:bodyPr vert="horz" wrap="square" lIns="0" tIns="0" rIns="0" bIns="0" rtlCol="0" anchor="t" anchorCtr="0">
            <a:noAutofit/>
          </a:bodyPr>
          <a:lstStyle/>
          <a:p>
            <a:pPr algn="ctr">
              <a:lnSpc>
                <a:spcPct val="120000"/>
              </a:lnSpc>
            </a:pPr>
            <a:r>
              <a:rPr lang="en-US" sz="1600" b="1">
                <a:solidFill>
                  <a:schemeClr val="accent1">
                    <a:alpha val="100000"/>
                  </a:schemeClr>
                </a:solidFill>
                <a:latin typeface="Noto Sans SC" panose="020B0200000000000000" charset="-122"/>
                <a:ea typeface="Noto Sans SC" panose="020B0200000000000000" charset="-122"/>
                <a:cs typeface="Noto Sans SC" panose="020B0200000000000000" charset="-122"/>
              </a:rPr>
              <a:t>诊疗数据自动关联</a:t>
            </a:r>
          </a:p>
        </p:txBody>
      </p:sp>
      <p:sp>
        <p:nvSpPr>
          <p:cNvPr id="27" name="TextBox 27"/>
          <p:cNvSpPr txBox="1"/>
          <p:nvPr>
            <p:custDataLst>
              <p:tags r:id="rId24"/>
            </p:custDataLst>
          </p:nvPr>
        </p:nvSpPr>
        <p:spPr>
          <a:xfrm>
            <a:off x="588361" y="2634432"/>
            <a:ext cx="1817690" cy="704850"/>
          </a:xfrm>
          <a:prstGeom prst="rect">
            <a:avLst/>
          </a:prstGeom>
        </p:spPr>
        <p:txBody>
          <a:bodyPr vert="horz" wrap="square" lIns="0" tIns="0" rIns="0" bIns="0" rtlCol="0" anchor="t" anchorCtr="0">
            <a:noAutofit/>
          </a:bodyPr>
          <a:lstStyle/>
          <a:p>
            <a:pPr algn="ctr">
              <a:lnSpc>
                <a:spcPct val="120000"/>
              </a:lnSpc>
            </a:pPr>
            <a:r>
              <a:rPr lang="en-US" sz="1600" b="1">
                <a:solidFill>
                  <a:schemeClr val="accent1">
                    <a:alpha val="100000"/>
                  </a:schemeClr>
                </a:solidFill>
                <a:latin typeface="Noto Sans SC" panose="020B0200000000000000" charset="-122"/>
                <a:ea typeface="Noto Sans SC" panose="020B0200000000000000" charset="-122"/>
                <a:cs typeface="Noto Sans SC" panose="020B0200000000000000" charset="-122"/>
              </a:rPr>
              <a:t>多维度病历信息录入</a:t>
            </a:r>
          </a:p>
        </p:txBody>
      </p:sp>
      <p:sp>
        <p:nvSpPr>
          <p:cNvPr id="28" name="TextBox 28"/>
          <p:cNvSpPr txBox="1"/>
          <p:nvPr>
            <p:custDataLst>
              <p:tags r:id="rId25"/>
            </p:custDataLst>
          </p:nvPr>
        </p:nvSpPr>
        <p:spPr>
          <a:xfrm>
            <a:off x="9791065" y="3411855"/>
            <a:ext cx="1991360" cy="3067685"/>
          </a:xfrm>
          <a:prstGeom prst="rect">
            <a:avLst/>
          </a:prstGeom>
        </p:spPr>
        <p:txBody>
          <a:bodyPr vert="horz" wrap="square" lIns="91440" tIns="45720" rIns="91440" bIns="45720" rtlCol="0" anchor="t" anchorCtr="0">
            <a:noAutofit/>
          </a:bodyPr>
          <a:lstStyle/>
          <a:p>
            <a:pPr algn="l">
              <a:lnSpc>
                <a:spcPct val="100000"/>
              </a:lnSpc>
              <a:spcBef>
                <a:spcPts val="375"/>
              </a:spcBef>
            </a:pPr>
            <a:r>
              <a:rPr lang="en-US" sz="1600">
                <a:solidFill>
                  <a:schemeClr val="tx2">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通过 AI 分析，为诊断提供 “信息完整性、逻辑合理性” 建议，提升病历质量与诊疗准确性，降低因病历问题导致的医疗风险，解决 “诊断依据不足、病历不规范” 问题。</a:t>
            </a:r>
          </a:p>
        </p:txBody>
      </p:sp>
      <p:grpSp>
        <p:nvGrpSpPr>
          <p:cNvPr id="51" name="组合 50"/>
          <p:cNvGrpSpPr/>
          <p:nvPr/>
        </p:nvGrpSpPr>
        <p:grpSpPr>
          <a:xfrm>
            <a:off x="335361" y="188388"/>
            <a:ext cx="629872" cy="612768"/>
            <a:chOff x="3070727" y="196457"/>
            <a:chExt cx="692047" cy="673255"/>
          </a:xfrm>
        </p:grpSpPr>
        <p:sp>
          <p:nvSpPr>
            <p:cNvPr id="52" name="平行四边形 51"/>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3" name="平行四边形 52"/>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sp>
        <p:nvSpPr>
          <p:cNvPr id="50" name="文本占位符 5"/>
          <p:cNvSpPr txBox="1"/>
          <p:nvPr/>
        </p:nvSpPr>
        <p:spPr>
          <a:xfrm>
            <a:off x="1126813" y="18887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病历</a:t>
            </a:r>
            <a:r>
              <a:rPr kumimoji="0" lang="en-US" altLang="zh-CN"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AI</a:t>
            </a: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智能评审</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cxnSp>
        <p:nvCxnSpPr>
          <p:cNvPr id="54" name="直接连接符 53"/>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pic>
        <p:nvPicPr>
          <p:cNvPr id="58" name="图片 57"/>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pic>
        <p:nvPicPr>
          <p:cNvPr id="60" name="图片 59"/>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检查检验流程</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8" name="AutoShape 2"/>
          <p:cNvSpPr/>
          <p:nvPr/>
        </p:nvSpPr>
        <p:spPr>
          <a:xfrm flipH="1">
            <a:off x="619335" y="3608265"/>
            <a:ext cx="2528378" cy="2528378"/>
          </a:xfrm>
          <a:prstGeom prst="blockArc">
            <a:avLst/>
          </a:prstGeom>
          <a:solidFill>
            <a:schemeClr val="accent1">
              <a:alpha val="100000"/>
            </a:schemeClr>
          </a:solidFill>
        </p:spPr>
      </p:sp>
      <p:sp>
        <p:nvSpPr>
          <p:cNvPr id="9" name="AutoShape 3"/>
          <p:cNvSpPr/>
          <p:nvPr/>
        </p:nvSpPr>
        <p:spPr>
          <a:xfrm>
            <a:off x="9066112" y="1570545"/>
            <a:ext cx="2528119" cy="2528119"/>
          </a:xfrm>
          <a:prstGeom prst="blockArc">
            <a:avLst/>
          </a:prstGeom>
          <a:solidFill>
            <a:schemeClr val="accent1">
              <a:alpha val="100000"/>
            </a:schemeClr>
          </a:solidFill>
        </p:spPr>
      </p:sp>
      <p:sp>
        <p:nvSpPr>
          <p:cNvPr id="15" name="AutoShape 5"/>
          <p:cNvSpPr/>
          <p:nvPr/>
        </p:nvSpPr>
        <p:spPr>
          <a:xfrm rot="5400000">
            <a:off x="9064705" y="1570545"/>
            <a:ext cx="2528119" cy="2528119"/>
          </a:xfrm>
          <a:prstGeom prst="blockArc">
            <a:avLst/>
          </a:prstGeom>
          <a:solidFill>
            <a:schemeClr val="accent1">
              <a:alpha val="100000"/>
            </a:schemeClr>
          </a:solidFill>
        </p:spPr>
      </p:sp>
      <p:sp>
        <p:nvSpPr>
          <p:cNvPr id="16" name="AutoShape 6"/>
          <p:cNvSpPr/>
          <p:nvPr/>
        </p:nvSpPr>
        <p:spPr>
          <a:xfrm rot="16200000" flipH="1">
            <a:off x="619335" y="3608265"/>
            <a:ext cx="2528378" cy="2528378"/>
          </a:xfrm>
          <a:prstGeom prst="blockArc">
            <a:avLst/>
          </a:prstGeom>
          <a:solidFill>
            <a:schemeClr val="accent1">
              <a:alpha val="100000"/>
            </a:schemeClr>
          </a:solidFill>
        </p:spPr>
      </p:sp>
      <p:sp>
        <p:nvSpPr>
          <p:cNvPr id="18" name="AutoShape 7"/>
          <p:cNvSpPr/>
          <p:nvPr/>
        </p:nvSpPr>
        <p:spPr>
          <a:xfrm>
            <a:off x="1873999" y="5623796"/>
            <a:ext cx="9720232" cy="503999"/>
          </a:xfrm>
          <a:prstGeom prst="rect">
            <a:avLst/>
          </a:prstGeom>
          <a:solidFill>
            <a:schemeClr val="accent1">
              <a:alpha val="100000"/>
            </a:schemeClr>
          </a:solidFill>
        </p:spPr>
      </p:sp>
      <p:sp>
        <p:nvSpPr>
          <p:cNvPr id="19" name="AutoShape 8"/>
          <p:cNvSpPr/>
          <p:nvPr/>
        </p:nvSpPr>
        <p:spPr>
          <a:xfrm>
            <a:off x="1873999" y="3598487"/>
            <a:ext cx="8464570" cy="500178"/>
          </a:xfrm>
          <a:prstGeom prst="rect">
            <a:avLst/>
          </a:prstGeom>
          <a:solidFill>
            <a:schemeClr val="accent1">
              <a:alpha val="100000"/>
            </a:schemeClr>
          </a:solidFill>
        </p:spPr>
      </p:sp>
      <p:sp>
        <p:nvSpPr>
          <p:cNvPr id="20" name="AutoShape 9"/>
          <p:cNvSpPr/>
          <p:nvPr/>
        </p:nvSpPr>
        <p:spPr>
          <a:xfrm>
            <a:off x="2833966" y="5470278"/>
            <a:ext cx="1249349" cy="792000"/>
          </a:xfrm>
          <a:prstGeom prst="chevron">
            <a:avLst/>
          </a:prstGeom>
          <a:solidFill>
            <a:schemeClr val="accent2">
              <a:alpha val="100000"/>
            </a:schemeClr>
          </a:solidFill>
        </p:spPr>
      </p:sp>
      <p:sp>
        <p:nvSpPr>
          <p:cNvPr id="21" name="AutoShape 10"/>
          <p:cNvSpPr/>
          <p:nvPr/>
        </p:nvSpPr>
        <p:spPr>
          <a:xfrm>
            <a:off x="7951304" y="5470278"/>
            <a:ext cx="1249349" cy="792000"/>
          </a:xfrm>
          <a:prstGeom prst="chevron">
            <a:avLst/>
          </a:prstGeom>
          <a:solidFill>
            <a:schemeClr val="accent3">
              <a:alpha val="100000"/>
            </a:schemeClr>
          </a:solidFill>
        </p:spPr>
      </p:sp>
      <p:sp>
        <p:nvSpPr>
          <p:cNvPr id="22" name="AutoShape 11"/>
          <p:cNvSpPr/>
          <p:nvPr/>
        </p:nvSpPr>
        <p:spPr>
          <a:xfrm flipH="1">
            <a:off x="2833966" y="3450622"/>
            <a:ext cx="1249349" cy="792000"/>
          </a:xfrm>
          <a:prstGeom prst="chevron">
            <a:avLst/>
          </a:prstGeom>
          <a:solidFill>
            <a:schemeClr val="accent3">
              <a:alpha val="100000"/>
            </a:schemeClr>
          </a:solidFill>
        </p:spPr>
      </p:sp>
      <p:sp>
        <p:nvSpPr>
          <p:cNvPr id="23" name="AutoShape 12"/>
          <p:cNvSpPr/>
          <p:nvPr/>
        </p:nvSpPr>
        <p:spPr>
          <a:xfrm flipH="1">
            <a:off x="7951304" y="3450622"/>
            <a:ext cx="1249349" cy="792000"/>
          </a:xfrm>
          <a:prstGeom prst="chevron">
            <a:avLst/>
          </a:prstGeom>
          <a:solidFill>
            <a:schemeClr val="accent2">
              <a:alpha val="100000"/>
            </a:schemeClr>
          </a:solidFill>
        </p:spPr>
      </p:sp>
      <p:sp>
        <p:nvSpPr>
          <p:cNvPr id="24" name="Freeform 13"/>
          <p:cNvSpPr/>
          <p:nvPr/>
        </p:nvSpPr>
        <p:spPr>
          <a:xfrm>
            <a:off x="479961" y="1576029"/>
            <a:ext cx="9878384" cy="500399"/>
          </a:xfrm>
          <a:custGeom>
            <a:avLst/>
            <a:gdLst/>
            <a:ahLst/>
            <a:cxnLst/>
            <a:rect l="l" t="t" r="r" b="b"/>
            <a:pathLst>
              <a:path w="9878384" h="500399">
                <a:moveTo>
                  <a:pt x="0" y="0"/>
                </a:moveTo>
                <a:lnTo>
                  <a:pt x="9878384" y="0"/>
                </a:lnTo>
                <a:lnTo>
                  <a:pt x="9878384" y="500399"/>
                </a:lnTo>
                <a:lnTo>
                  <a:pt x="9293" y="500399"/>
                </a:lnTo>
                <a:lnTo>
                  <a:pt x="254846" y="254846"/>
                </a:lnTo>
                <a:lnTo>
                  <a:pt x="0" y="0"/>
                </a:lnTo>
              </a:path>
            </a:pathLst>
          </a:custGeom>
          <a:solidFill>
            <a:schemeClr val="accent1">
              <a:alpha val="100000"/>
            </a:schemeClr>
          </a:solidFill>
        </p:spPr>
      </p:sp>
      <p:sp>
        <p:nvSpPr>
          <p:cNvPr id="28" name="AutoShape 14"/>
          <p:cNvSpPr/>
          <p:nvPr/>
        </p:nvSpPr>
        <p:spPr>
          <a:xfrm rot="5400000" flipH="1">
            <a:off x="11478657" y="5739369"/>
            <a:ext cx="503999" cy="272854"/>
          </a:xfrm>
          <a:prstGeom prst="triangle">
            <a:avLst>
              <a:gd name="adj" fmla="val 50000"/>
            </a:avLst>
          </a:prstGeom>
          <a:solidFill>
            <a:schemeClr val="accent1">
              <a:alpha val="100000"/>
            </a:schemeClr>
          </a:solidFill>
        </p:spPr>
      </p:sp>
      <p:sp>
        <p:nvSpPr>
          <p:cNvPr id="29" name="AutoShape 15"/>
          <p:cNvSpPr/>
          <p:nvPr/>
        </p:nvSpPr>
        <p:spPr>
          <a:xfrm>
            <a:off x="2833966" y="1434874"/>
            <a:ext cx="1249349" cy="792000"/>
          </a:xfrm>
          <a:prstGeom prst="chevron">
            <a:avLst/>
          </a:prstGeom>
          <a:solidFill>
            <a:schemeClr val="accent2">
              <a:alpha val="100000"/>
            </a:schemeClr>
          </a:solidFill>
        </p:spPr>
      </p:sp>
      <p:sp>
        <p:nvSpPr>
          <p:cNvPr id="30" name="AutoShape 16"/>
          <p:cNvSpPr/>
          <p:nvPr/>
        </p:nvSpPr>
        <p:spPr>
          <a:xfrm>
            <a:off x="7951304" y="1434874"/>
            <a:ext cx="1249349" cy="792000"/>
          </a:xfrm>
          <a:prstGeom prst="chevron">
            <a:avLst/>
          </a:prstGeom>
          <a:solidFill>
            <a:schemeClr val="accent3">
              <a:alpha val="100000"/>
            </a:schemeClr>
          </a:solidFill>
        </p:spPr>
      </p:sp>
      <p:sp>
        <p:nvSpPr>
          <p:cNvPr id="31" name="AutoShape 17"/>
          <p:cNvSpPr/>
          <p:nvPr/>
        </p:nvSpPr>
        <p:spPr>
          <a:xfrm>
            <a:off x="3104477" y="1649260"/>
            <a:ext cx="734083" cy="332399"/>
          </a:xfrm>
          <a:prstGeom prst="rect">
            <a:avLst/>
          </a:prstGeom>
          <a:noFill/>
        </p:spPr>
        <p:txBody>
          <a:bodyPr vert="horz" wrap="square" lIns="0" tIns="0" rIns="0" bIns="0" rtlCol="0" anchor="t" anchorCtr="0">
            <a:noAutofit/>
          </a:bodyPr>
          <a:lstStyle/>
          <a:p>
            <a:pPr algn="ctr">
              <a:lnSpc>
                <a:spcPct val="120000"/>
              </a:lnSpc>
              <a:spcBef>
                <a:spcPct val="0"/>
              </a:spcBef>
              <a:defRPr/>
            </a:pPr>
            <a:r>
              <a:rPr lang="en-US" sz="1800" dirty="0">
                <a:solidFill>
                  <a:srgbClr val="FFFFFF">
                    <a:alpha val="100000"/>
                  </a:srgbClr>
                </a:solidFill>
                <a:latin typeface="仿宋" panose="02010609060101010101" pitchFamily="49" charset="-122"/>
                <a:ea typeface="仿宋" panose="02010609060101010101" pitchFamily="49" charset="-122"/>
                <a:cs typeface="OPPOSans B" panose="00020600040101010101" charset="-122"/>
              </a:rPr>
              <a:t>01</a:t>
            </a:r>
            <a:endParaRPr lang="en-US" sz="1100" dirty="0"/>
          </a:p>
        </p:txBody>
      </p:sp>
      <p:sp>
        <p:nvSpPr>
          <p:cNvPr id="32" name="AutoShape 18"/>
          <p:cNvSpPr/>
          <p:nvPr/>
        </p:nvSpPr>
        <p:spPr>
          <a:xfrm>
            <a:off x="8208936" y="1649260"/>
            <a:ext cx="734083" cy="316305"/>
          </a:xfrm>
          <a:prstGeom prst="rect">
            <a:avLst/>
          </a:prstGeom>
          <a:noFill/>
        </p:spPr>
        <p:txBody>
          <a:bodyPr vert="horz" wrap="square" lIns="0" tIns="0" rIns="0" bIns="0" rtlCol="0" anchor="t" anchorCtr="0">
            <a:noAutofit/>
          </a:bodyPr>
          <a:lstStyle/>
          <a:p>
            <a:pPr algn="ctr">
              <a:lnSpc>
                <a:spcPct val="120000"/>
              </a:lnSpc>
              <a:spcBef>
                <a:spcPct val="0"/>
              </a:spcBef>
              <a:defRPr/>
            </a:pPr>
            <a:r>
              <a:rPr lang="en-US" sz="1800" dirty="0">
                <a:solidFill>
                  <a:srgbClr val="FFFFFF">
                    <a:alpha val="100000"/>
                  </a:srgbClr>
                </a:solidFill>
                <a:latin typeface="仿宋" panose="02010609060101010101" pitchFamily="49" charset="-122"/>
                <a:ea typeface="仿宋" panose="02010609060101010101" pitchFamily="49" charset="-122"/>
                <a:cs typeface="OPPOSans B" panose="00020600040101010101" charset="-122"/>
              </a:rPr>
              <a:t>02</a:t>
            </a:r>
            <a:endParaRPr lang="en-US" sz="1100" dirty="0"/>
          </a:p>
        </p:txBody>
      </p:sp>
      <p:sp>
        <p:nvSpPr>
          <p:cNvPr id="33" name="AutoShape 19"/>
          <p:cNvSpPr/>
          <p:nvPr/>
        </p:nvSpPr>
        <p:spPr>
          <a:xfrm>
            <a:off x="3047325" y="3658365"/>
            <a:ext cx="734083" cy="316305"/>
          </a:xfrm>
          <a:prstGeom prst="rect">
            <a:avLst/>
          </a:prstGeom>
          <a:noFill/>
        </p:spPr>
        <p:txBody>
          <a:bodyPr vert="horz" wrap="square" lIns="0" tIns="0" rIns="0" bIns="0" rtlCol="0" anchor="t" anchorCtr="0">
            <a:noAutofit/>
          </a:bodyPr>
          <a:lstStyle/>
          <a:p>
            <a:pPr algn="ctr">
              <a:lnSpc>
                <a:spcPct val="120000"/>
              </a:lnSpc>
              <a:spcBef>
                <a:spcPct val="0"/>
              </a:spcBef>
              <a:defRPr/>
            </a:pPr>
            <a:r>
              <a:rPr lang="en-US" sz="1800" dirty="0">
                <a:solidFill>
                  <a:srgbClr val="FFFFFF">
                    <a:alpha val="100000"/>
                  </a:srgbClr>
                </a:solidFill>
                <a:latin typeface="仿宋" panose="02010609060101010101" pitchFamily="49" charset="-122"/>
                <a:ea typeface="仿宋" panose="02010609060101010101" pitchFamily="49" charset="-122"/>
                <a:cs typeface="OPPOSans B" panose="00020600040101010101" charset="-122"/>
              </a:rPr>
              <a:t>04</a:t>
            </a:r>
            <a:endParaRPr lang="en-US" sz="1100" dirty="0"/>
          </a:p>
        </p:txBody>
      </p:sp>
      <p:sp>
        <p:nvSpPr>
          <p:cNvPr id="34" name="AutoShape 20"/>
          <p:cNvSpPr/>
          <p:nvPr/>
        </p:nvSpPr>
        <p:spPr>
          <a:xfrm>
            <a:off x="8208936" y="3658365"/>
            <a:ext cx="734083" cy="316305"/>
          </a:xfrm>
          <a:prstGeom prst="rect">
            <a:avLst/>
          </a:prstGeom>
          <a:noFill/>
        </p:spPr>
        <p:txBody>
          <a:bodyPr vert="horz" wrap="square" lIns="0" tIns="0" rIns="0" bIns="0" rtlCol="0" anchor="t" anchorCtr="0">
            <a:noAutofit/>
          </a:bodyPr>
          <a:lstStyle/>
          <a:p>
            <a:pPr algn="ctr">
              <a:lnSpc>
                <a:spcPct val="120000"/>
              </a:lnSpc>
              <a:spcBef>
                <a:spcPct val="0"/>
              </a:spcBef>
              <a:defRPr/>
            </a:pPr>
            <a:r>
              <a:rPr lang="en-US" sz="1800" dirty="0">
                <a:solidFill>
                  <a:srgbClr val="FFFFFF">
                    <a:alpha val="100000"/>
                  </a:srgbClr>
                </a:solidFill>
                <a:latin typeface="仿宋" panose="02010609060101010101" pitchFamily="49" charset="-122"/>
                <a:ea typeface="仿宋" panose="02010609060101010101" pitchFamily="49" charset="-122"/>
                <a:cs typeface="OPPOSans B" panose="00020600040101010101" charset="-122"/>
              </a:rPr>
              <a:t>03</a:t>
            </a:r>
            <a:endParaRPr lang="en-US" sz="1100" dirty="0"/>
          </a:p>
        </p:txBody>
      </p:sp>
      <p:sp>
        <p:nvSpPr>
          <p:cNvPr id="35" name="AutoShape 21"/>
          <p:cNvSpPr/>
          <p:nvPr/>
        </p:nvSpPr>
        <p:spPr>
          <a:xfrm>
            <a:off x="3104477" y="5680348"/>
            <a:ext cx="734083" cy="316305"/>
          </a:xfrm>
          <a:prstGeom prst="rect">
            <a:avLst/>
          </a:prstGeom>
          <a:noFill/>
        </p:spPr>
        <p:txBody>
          <a:bodyPr vert="horz" wrap="square" lIns="0" tIns="0" rIns="0" bIns="0" rtlCol="0" anchor="t" anchorCtr="0">
            <a:noAutofit/>
          </a:bodyPr>
          <a:lstStyle/>
          <a:p>
            <a:pPr algn="ctr">
              <a:lnSpc>
                <a:spcPct val="120000"/>
              </a:lnSpc>
              <a:spcBef>
                <a:spcPct val="0"/>
              </a:spcBef>
              <a:defRPr/>
            </a:pPr>
            <a:r>
              <a:rPr lang="en-US" sz="1800" dirty="0">
                <a:solidFill>
                  <a:srgbClr val="FFFFFF">
                    <a:alpha val="100000"/>
                  </a:srgbClr>
                </a:solidFill>
                <a:latin typeface="仿宋" panose="02010609060101010101" pitchFamily="49" charset="-122"/>
                <a:ea typeface="仿宋" panose="02010609060101010101" pitchFamily="49" charset="-122"/>
                <a:cs typeface="OPPOSans B" panose="00020600040101010101" charset="-122"/>
              </a:rPr>
              <a:t>05</a:t>
            </a:r>
            <a:endParaRPr lang="en-US" sz="1100" dirty="0"/>
          </a:p>
        </p:txBody>
      </p:sp>
      <p:sp>
        <p:nvSpPr>
          <p:cNvPr id="36" name="AutoShape 22"/>
          <p:cNvSpPr/>
          <p:nvPr/>
        </p:nvSpPr>
        <p:spPr>
          <a:xfrm>
            <a:off x="8266088" y="5680348"/>
            <a:ext cx="734083" cy="316305"/>
          </a:xfrm>
          <a:prstGeom prst="rect">
            <a:avLst/>
          </a:prstGeom>
          <a:noFill/>
        </p:spPr>
        <p:txBody>
          <a:bodyPr vert="horz" wrap="square" lIns="0" tIns="0" rIns="0" bIns="0" rtlCol="0" anchor="t" anchorCtr="0">
            <a:noAutofit/>
          </a:bodyPr>
          <a:lstStyle/>
          <a:p>
            <a:pPr algn="ctr">
              <a:lnSpc>
                <a:spcPct val="120000"/>
              </a:lnSpc>
              <a:spcBef>
                <a:spcPct val="0"/>
              </a:spcBef>
              <a:defRPr/>
            </a:pPr>
            <a:r>
              <a:rPr lang="en-US" sz="1800" dirty="0">
                <a:solidFill>
                  <a:srgbClr val="FFFFFF">
                    <a:alpha val="100000"/>
                  </a:srgbClr>
                </a:solidFill>
                <a:latin typeface="仿宋" panose="02010609060101010101" pitchFamily="49" charset="-122"/>
                <a:ea typeface="仿宋" panose="02010609060101010101" pitchFamily="49" charset="-122"/>
                <a:cs typeface="OPPOSans B" panose="00020600040101010101" charset="-122"/>
              </a:rPr>
              <a:t>06</a:t>
            </a:r>
            <a:endParaRPr lang="en-US" sz="1100" dirty="0"/>
          </a:p>
        </p:txBody>
      </p:sp>
      <p:sp>
        <p:nvSpPr>
          <p:cNvPr id="37" name="TextBox 23"/>
          <p:cNvSpPr txBox="1"/>
          <p:nvPr/>
        </p:nvSpPr>
        <p:spPr>
          <a:xfrm flipH="1">
            <a:off x="1281539" y="1751128"/>
            <a:ext cx="1638300" cy="148567"/>
          </a:xfrm>
          <a:prstGeom prst="rect">
            <a:avLst/>
          </a:prstGeom>
          <a:noFill/>
        </p:spPr>
        <p:txBody>
          <a:bodyPr vert="horz" wrap="square" lIns="0" tIns="0" rIns="0" bIns="0" rtlCol="0" anchor="t" anchorCtr="0">
            <a:spAutoFit/>
          </a:bodyPr>
          <a:lstStyle/>
          <a:p>
            <a:pPr algn="r">
              <a:lnSpc>
                <a:spcPct val="110000"/>
              </a:lnSpc>
            </a:pPr>
            <a:r>
              <a:rPr lang="en-US" sz="1000" dirty="0" err="1">
                <a:solidFill>
                  <a:srgbClr val="FFFFFF">
                    <a:alpha val="100000"/>
                  </a:srgbClr>
                </a:solidFill>
                <a:latin typeface="仿宋" panose="02010609060101010101" pitchFamily="49" charset="-122"/>
                <a:ea typeface="仿宋" panose="02010609060101010101" pitchFamily="49" charset="-122"/>
                <a:cs typeface="OPPOSans R" panose="00020600040101010101" charset="-122"/>
              </a:rPr>
              <a:t>医生根据患者描述</a:t>
            </a:r>
            <a:endParaRPr lang="en-US" sz="1000" dirty="0">
              <a:solidFill>
                <a:srgbClr val="FFFFFF">
                  <a:alpha val="100000"/>
                </a:srgbClr>
              </a:solidFill>
              <a:latin typeface="仿宋" panose="02010609060101010101" pitchFamily="49" charset="-122"/>
              <a:ea typeface="仿宋" panose="02010609060101010101" pitchFamily="49" charset="-122"/>
              <a:cs typeface="OPPOSans R" panose="00020600040101010101" charset="-122"/>
            </a:endParaRPr>
          </a:p>
        </p:txBody>
      </p:sp>
      <p:cxnSp>
        <p:nvCxnSpPr>
          <p:cNvPr id="38" name="Connector 24"/>
          <p:cNvCxnSpPr/>
          <p:nvPr/>
        </p:nvCxnSpPr>
        <p:spPr>
          <a:xfrm flipH="1">
            <a:off x="3793883" y="3851542"/>
            <a:ext cx="4157420" cy="0"/>
          </a:xfrm>
          <a:prstGeom prst="line">
            <a:avLst/>
          </a:prstGeom>
          <a:ln w="19050">
            <a:solidFill>
              <a:srgbClr val="FFFFFF">
                <a:alpha val="100000"/>
              </a:srgbClr>
            </a:solidFill>
            <a:prstDash val="dash"/>
            <a:headEnd type="none"/>
            <a:tailEnd type="triangle"/>
          </a:ln>
        </p:spPr>
      </p:cxnSp>
      <p:sp>
        <p:nvSpPr>
          <p:cNvPr id="39" name="TextBox 25"/>
          <p:cNvSpPr txBox="1"/>
          <p:nvPr/>
        </p:nvSpPr>
        <p:spPr>
          <a:xfrm>
            <a:off x="5140151" y="1615194"/>
            <a:ext cx="1632013" cy="186782"/>
          </a:xfrm>
          <a:prstGeom prst="rect">
            <a:avLst/>
          </a:prstGeom>
        </p:spPr>
        <p:txBody>
          <a:bodyPr vert="horz" wrap="square" lIns="25432" tIns="25432" rIns="25432" bIns="25432" rtlCol="0" anchor="t" anchorCtr="0">
            <a:spAutoFit/>
          </a:bodyPr>
          <a:lstStyle/>
          <a:p>
            <a:pPr algn="ctr">
              <a:lnSpc>
                <a:spcPct val="80000"/>
              </a:lnSpc>
            </a:pPr>
            <a:r>
              <a:rPr lang="en-US" sz="11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新增检验</a:t>
            </a:r>
            <a:r>
              <a:rPr lang="en-US" sz="11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a:t>
            </a:r>
            <a:r>
              <a:rPr lang="en-US" sz="11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检查</a:t>
            </a:r>
            <a:r>
              <a:rPr lang="en-US" sz="11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a:t>
            </a:r>
            <a:r>
              <a:rPr lang="en-US" sz="11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处置</a:t>
            </a:r>
            <a:endParaRPr lang="en-US" sz="11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40" name="TextBox 26"/>
          <p:cNvSpPr txBox="1"/>
          <p:nvPr/>
        </p:nvSpPr>
        <p:spPr>
          <a:xfrm flipH="1">
            <a:off x="9296674" y="1751128"/>
            <a:ext cx="1381125" cy="148567"/>
          </a:xfrm>
          <a:prstGeom prst="rect">
            <a:avLst/>
          </a:prstGeom>
          <a:noFill/>
        </p:spPr>
        <p:txBody>
          <a:bodyPr vert="horz" wrap="square" lIns="0" tIns="0" rIns="0" bIns="0" rtlCol="0" anchor="t" anchorCtr="0">
            <a:spAutoFit/>
          </a:bodyPr>
          <a:lstStyle/>
          <a:p>
            <a:pPr algn="l">
              <a:lnSpc>
                <a:spcPct val="110000"/>
              </a:lnSpc>
            </a:pPr>
            <a:r>
              <a:rPr lang="en-US" sz="1000" dirty="0" err="1">
                <a:solidFill>
                  <a:srgbClr val="FFFFFF">
                    <a:alpha val="100000"/>
                  </a:srgbClr>
                </a:solidFill>
                <a:latin typeface="仿宋" panose="02010609060101010101" pitchFamily="49" charset="-122"/>
                <a:ea typeface="仿宋" panose="02010609060101010101" pitchFamily="49" charset="-122"/>
                <a:cs typeface="OPPOSans R" panose="00020600040101010101" charset="-122"/>
              </a:rPr>
              <a:t>开立项目</a:t>
            </a:r>
            <a:endParaRPr lang="en-US" sz="1000" dirty="0">
              <a:solidFill>
                <a:srgbClr val="FFFFFF">
                  <a:alpha val="100000"/>
                </a:srgbClr>
              </a:solidFill>
              <a:latin typeface="仿宋" panose="02010609060101010101" pitchFamily="49" charset="-122"/>
              <a:ea typeface="仿宋" panose="02010609060101010101" pitchFamily="49" charset="-122"/>
              <a:cs typeface="OPPOSans R" panose="00020600040101010101" charset="-122"/>
            </a:endParaRPr>
          </a:p>
        </p:txBody>
      </p:sp>
      <p:sp>
        <p:nvSpPr>
          <p:cNvPr id="41" name="Freeform 27"/>
          <p:cNvSpPr/>
          <p:nvPr/>
        </p:nvSpPr>
        <p:spPr>
          <a:xfrm flipH="1">
            <a:off x="3508009" y="2445697"/>
            <a:ext cx="88096" cy="763618"/>
          </a:xfrm>
          <a:custGeom>
            <a:avLst/>
            <a:gdLst/>
            <a:ahLst/>
            <a:cxnLst/>
            <a:rect l="l" t="t" r="r" b="b"/>
            <a:pathLst>
              <a:path w="6350" h="225425">
                <a:moveTo>
                  <a:pt x="0" y="0"/>
                </a:moveTo>
                <a:lnTo>
                  <a:pt x="0" y="225425"/>
                </a:lnTo>
              </a:path>
            </a:pathLst>
          </a:custGeom>
          <a:noFill/>
          <a:ln w="12700">
            <a:solidFill>
              <a:schemeClr val="accent1">
                <a:alpha val="100000"/>
              </a:schemeClr>
            </a:solidFill>
            <a:prstDash val="solid"/>
          </a:ln>
        </p:spPr>
      </p:sp>
      <p:sp>
        <p:nvSpPr>
          <p:cNvPr id="42" name="Freeform 28"/>
          <p:cNvSpPr/>
          <p:nvPr/>
        </p:nvSpPr>
        <p:spPr>
          <a:xfrm flipH="1">
            <a:off x="6948622" y="2445697"/>
            <a:ext cx="88096" cy="763618"/>
          </a:xfrm>
          <a:custGeom>
            <a:avLst/>
            <a:gdLst/>
            <a:ahLst/>
            <a:cxnLst/>
            <a:rect l="l" t="t" r="r" b="b"/>
            <a:pathLst>
              <a:path w="6350" h="225425">
                <a:moveTo>
                  <a:pt x="0" y="0"/>
                </a:moveTo>
                <a:lnTo>
                  <a:pt x="0" y="225425"/>
                </a:lnTo>
              </a:path>
            </a:pathLst>
          </a:custGeom>
          <a:noFill/>
          <a:ln w="12700">
            <a:solidFill>
              <a:schemeClr val="accent1">
                <a:alpha val="100000"/>
              </a:schemeClr>
            </a:solidFill>
            <a:prstDash val="solid"/>
          </a:ln>
        </p:spPr>
      </p:sp>
      <p:sp>
        <p:nvSpPr>
          <p:cNvPr id="43" name="TextBox 29"/>
          <p:cNvSpPr txBox="1"/>
          <p:nvPr/>
        </p:nvSpPr>
        <p:spPr>
          <a:xfrm flipH="1">
            <a:off x="1596681" y="5807042"/>
            <a:ext cx="1323975" cy="148567"/>
          </a:xfrm>
          <a:prstGeom prst="rect">
            <a:avLst/>
          </a:prstGeom>
          <a:noFill/>
        </p:spPr>
        <p:txBody>
          <a:bodyPr vert="horz" wrap="square" lIns="0" tIns="0" rIns="0" bIns="0" rtlCol="0" anchor="t" anchorCtr="0">
            <a:spAutoFit/>
          </a:bodyPr>
          <a:lstStyle/>
          <a:p>
            <a:pPr algn="r">
              <a:lnSpc>
                <a:spcPct val="110000"/>
              </a:lnSpc>
            </a:pPr>
            <a:r>
              <a:rPr lang="en-US" sz="1000" dirty="0" err="1">
                <a:solidFill>
                  <a:srgbClr val="FFFFFF">
                    <a:alpha val="100000"/>
                  </a:srgbClr>
                </a:solidFill>
                <a:latin typeface="仿宋" panose="02010609060101010101" pitchFamily="49" charset="-122"/>
                <a:ea typeface="仿宋" panose="02010609060101010101" pitchFamily="49" charset="-122"/>
                <a:cs typeface="OPPOSans R" panose="00020600040101010101" charset="-122"/>
              </a:rPr>
              <a:t>医生查看检查结果</a:t>
            </a:r>
            <a:endParaRPr lang="en-US" sz="1000" dirty="0">
              <a:solidFill>
                <a:srgbClr val="FFFFFF">
                  <a:alpha val="100000"/>
                </a:srgbClr>
              </a:solidFill>
              <a:latin typeface="仿宋" panose="02010609060101010101" pitchFamily="49" charset="-122"/>
              <a:ea typeface="仿宋" panose="02010609060101010101" pitchFamily="49" charset="-122"/>
              <a:cs typeface="OPPOSans R" panose="00020600040101010101" charset="-122"/>
            </a:endParaRPr>
          </a:p>
        </p:txBody>
      </p:sp>
      <p:cxnSp>
        <p:nvCxnSpPr>
          <p:cNvPr id="44" name="Connector 30"/>
          <p:cNvCxnSpPr/>
          <p:nvPr/>
        </p:nvCxnSpPr>
        <p:spPr>
          <a:xfrm>
            <a:off x="4051516" y="5873525"/>
            <a:ext cx="4157420" cy="0"/>
          </a:xfrm>
          <a:prstGeom prst="line">
            <a:avLst/>
          </a:prstGeom>
          <a:ln w="19050">
            <a:solidFill>
              <a:srgbClr val="FFFFFF">
                <a:alpha val="100000"/>
              </a:srgbClr>
            </a:solidFill>
            <a:prstDash val="dash"/>
            <a:headEnd type="none"/>
            <a:tailEnd type="triangle"/>
          </a:ln>
        </p:spPr>
      </p:cxnSp>
      <p:sp>
        <p:nvSpPr>
          <p:cNvPr id="45" name="TextBox 31"/>
          <p:cNvSpPr txBox="1"/>
          <p:nvPr/>
        </p:nvSpPr>
        <p:spPr>
          <a:xfrm>
            <a:off x="5140151" y="5659160"/>
            <a:ext cx="1632013" cy="186782"/>
          </a:xfrm>
          <a:prstGeom prst="rect">
            <a:avLst/>
          </a:prstGeom>
        </p:spPr>
        <p:txBody>
          <a:bodyPr vert="horz" wrap="square" lIns="25432" tIns="25432" rIns="25432" bIns="25432" rtlCol="0" anchor="t" anchorCtr="0">
            <a:spAutoFit/>
          </a:bodyPr>
          <a:lstStyle/>
          <a:p>
            <a:pPr algn="ctr">
              <a:lnSpc>
                <a:spcPct val="80000"/>
              </a:lnSpc>
            </a:pPr>
            <a:r>
              <a:rPr lang="en-US" sz="11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确诊病情</a:t>
            </a:r>
            <a:endParaRPr lang="en-US" sz="11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46" name="TextBox 32"/>
          <p:cNvSpPr txBox="1"/>
          <p:nvPr/>
        </p:nvSpPr>
        <p:spPr>
          <a:xfrm flipH="1">
            <a:off x="9296674" y="5792150"/>
            <a:ext cx="1847850" cy="148567"/>
          </a:xfrm>
          <a:prstGeom prst="rect">
            <a:avLst/>
          </a:prstGeom>
          <a:noFill/>
        </p:spPr>
        <p:txBody>
          <a:bodyPr vert="horz" wrap="square" lIns="0" tIns="0" rIns="0" bIns="0" rtlCol="0" anchor="t" anchorCtr="0">
            <a:spAutoFit/>
          </a:bodyPr>
          <a:lstStyle/>
          <a:p>
            <a:pPr algn="l">
              <a:lnSpc>
                <a:spcPct val="110000"/>
              </a:lnSpc>
            </a:pPr>
            <a:r>
              <a:rPr lang="en-US" sz="1000" dirty="0" err="1">
                <a:solidFill>
                  <a:srgbClr val="FFFFFF">
                    <a:alpha val="100000"/>
                  </a:srgbClr>
                </a:solidFill>
                <a:latin typeface="仿宋" panose="02010609060101010101" pitchFamily="49" charset="-122"/>
                <a:ea typeface="仿宋" panose="02010609060101010101" pitchFamily="49" charset="-122"/>
                <a:cs typeface="OPPOSans R" panose="00020600040101010101" charset="-122"/>
              </a:rPr>
              <a:t>开具药方</a:t>
            </a:r>
            <a:endParaRPr lang="en-US" sz="1000" dirty="0">
              <a:solidFill>
                <a:srgbClr val="FFFFFF">
                  <a:alpha val="100000"/>
                </a:srgbClr>
              </a:solidFill>
              <a:latin typeface="仿宋" panose="02010609060101010101" pitchFamily="49" charset="-122"/>
              <a:ea typeface="仿宋" panose="02010609060101010101" pitchFamily="49" charset="-122"/>
              <a:cs typeface="OPPOSans R" panose="00020600040101010101" charset="-122"/>
            </a:endParaRPr>
          </a:p>
        </p:txBody>
      </p:sp>
      <p:sp>
        <p:nvSpPr>
          <p:cNvPr id="48" name="Freeform 33"/>
          <p:cNvSpPr/>
          <p:nvPr/>
        </p:nvSpPr>
        <p:spPr>
          <a:xfrm flipH="1">
            <a:off x="4667895" y="4494372"/>
            <a:ext cx="88096" cy="763618"/>
          </a:xfrm>
          <a:custGeom>
            <a:avLst/>
            <a:gdLst/>
            <a:ahLst/>
            <a:cxnLst/>
            <a:rect l="l" t="t" r="r" b="b"/>
            <a:pathLst>
              <a:path w="6350" h="225425">
                <a:moveTo>
                  <a:pt x="0" y="0"/>
                </a:moveTo>
                <a:lnTo>
                  <a:pt x="0" y="225425"/>
                </a:lnTo>
              </a:path>
            </a:pathLst>
          </a:custGeom>
          <a:noFill/>
          <a:ln w="12700">
            <a:solidFill>
              <a:schemeClr val="accent1">
                <a:alpha val="100000"/>
              </a:schemeClr>
            </a:solidFill>
            <a:prstDash val="solid"/>
          </a:ln>
        </p:spPr>
      </p:sp>
      <p:sp>
        <p:nvSpPr>
          <p:cNvPr id="49" name="Freeform 34"/>
          <p:cNvSpPr/>
          <p:nvPr/>
        </p:nvSpPr>
        <p:spPr>
          <a:xfrm flipH="1">
            <a:off x="8108508" y="4494372"/>
            <a:ext cx="88096" cy="763618"/>
          </a:xfrm>
          <a:custGeom>
            <a:avLst/>
            <a:gdLst/>
            <a:ahLst/>
            <a:cxnLst/>
            <a:rect l="l" t="t" r="r" b="b"/>
            <a:pathLst>
              <a:path w="6350" h="225425">
                <a:moveTo>
                  <a:pt x="0" y="0"/>
                </a:moveTo>
                <a:lnTo>
                  <a:pt x="0" y="225425"/>
                </a:lnTo>
              </a:path>
            </a:pathLst>
          </a:custGeom>
          <a:noFill/>
          <a:ln w="12700">
            <a:solidFill>
              <a:schemeClr val="accent1">
                <a:alpha val="100000"/>
              </a:schemeClr>
            </a:solidFill>
            <a:prstDash val="solid"/>
          </a:ln>
        </p:spPr>
      </p:sp>
      <p:cxnSp>
        <p:nvCxnSpPr>
          <p:cNvPr id="50" name="Connector 35"/>
          <p:cNvCxnSpPr/>
          <p:nvPr/>
        </p:nvCxnSpPr>
        <p:spPr>
          <a:xfrm>
            <a:off x="4051516" y="1842438"/>
            <a:ext cx="4157420" cy="0"/>
          </a:xfrm>
          <a:prstGeom prst="line">
            <a:avLst/>
          </a:prstGeom>
          <a:ln w="19050">
            <a:solidFill>
              <a:srgbClr val="FFFFFF">
                <a:alpha val="100000"/>
              </a:srgbClr>
            </a:solidFill>
            <a:prstDash val="dash"/>
            <a:headEnd type="none"/>
            <a:tailEnd type="triangle"/>
          </a:ln>
        </p:spPr>
      </p:cxnSp>
      <p:sp>
        <p:nvSpPr>
          <p:cNvPr id="51" name="TextBox 36"/>
          <p:cNvSpPr txBox="1"/>
          <p:nvPr/>
        </p:nvSpPr>
        <p:spPr>
          <a:xfrm>
            <a:off x="5140151" y="3637177"/>
            <a:ext cx="1632013" cy="186782"/>
          </a:xfrm>
          <a:prstGeom prst="rect">
            <a:avLst/>
          </a:prstGeom>
        </p:spPr>
        <p:txBody>
          <a:bodyPr vert="horz" wrap="square" lIns="25432" tIns="25432" rIns="25432" bIns="25432" rtlCol="0" anchor="t" anchorCtr="0">
            <a:spAutoFit/>
          </a:bodyPr>
          <a:lstStyle/>
          <a:p>
            <a:pPr algn="ctr">
              <a:lnSpc>
                <a:spcPct val="80000"/>
              </a:lnSpc>
            </a:pPr>
            <a:r>
              <a:rPr lang="en-US" sz="11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确认申请</a:t>
            </a:r>
            <a:endParaRPr lang="en-US" sz="11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52" name="TextBox 37"/>
          <p:cNvSpPr txBox="1"/>
          <p:nvPr/>
        </p:nvSpPr>
        <p:spPr>
          <a:xfrm flipH="1">
            <a:off x="1523823" y="3774228"/>
            <a:ext cx="1228725" cy="148567"/>
          </a:xfrm>
          <a:prstGeom prst="rect">
            <a:avLst/>
          </a:prstGeom>
          <a:noFill/>
        </p:spPr>
        <p:txBody>
          <a:bodyPr vert="horz" wrap="square" lIns="0" tIns="0" rIns="0" bIns="0" rtlCol="0" anchor="t" anchorCtr="0">
            <a:spAutoFit/>
          </a:bodyPr>
          <a:lstStyle/>
          <a:p>
            <a:pPr algn="r">
              <a:lnSpc>
                <a:spcPct val="110000"/>
              </a:lnSpc>
            </a:pPr>
            <a:r>
              <a:rPr lang="en-US" sz="1000" dirty="0" err="1">
                <a:solidFill>
                  <a:srgbClr val="FFFFFF">
                    <a:alpha val="100000"/>
                  </a:srgbClr>
                </a:solidFill>
                <a:latin typeface="仿宋" panose="02010609060101010101" pitchFamily="49" charset="-122"/>
                <a:ea typeface="仿宋" panose="02010609060101010101" pitchFamily="49" charset="-122"/>
                <a:cs typeface="OPPOSans R" panose="00020600040101010101" charset="-122"/>
              </a:rPr>
              <a:t>录入结果</a:t>
            </a:r>
            <a:endParaRPr lang="en-US" sz="1000" dirty="0">
              <a:solidFill>
                <a:srgbClr val="FFFFFF">
                  <a:alpha val="100000"/>
                </a:srgbClr>
              </a:solidFill>
              <a:latin typeface="仿宋" panose="02010609060101010101" pitchFamily="49" charset="-122"/>
              <a:ea typeface="仿宋" panose="02010609060101010101" pitchFamily="49" charset="-122"/>
              <a:cs typeface="OPPOSans R" panose="00020600040101010101" charset="-122"/>
            </a:endParaRPr>
          </a:p>
        </p:txBody>
      </p:sp>
      <p:sp>
        <p:nvSpPr>
          <p:cNvPr id="53" name="TextBox 38"/>
          <p:cNvSpPr txBox="1"/>
          <p:nvPr/>
        </p:nvSpPr>
        <p:spPr>
          <a:xfrm flipH="1">
            <a:off x="9149190" y="3774228"/>
            <a:ext cx="1524000" cy="148567"/>
          </a:xfrm>
          <a:prstGeom prst="rect">
            <a:avLst/>
          </a:prstGeom>
          <a:noFill/>
        </p:spPr>
        <p:txBody>
          <a:bodyPr vert="horz" wrap="square" lIns="0" tIns="0" rIns="0" bIns="0" rtlCol="0" anchor="t" anchorCtr="0">
            <a:spAutoFit/>
          </a:bodyPr>
          <a:lstStyle/>
          <a:p>
            <a:pPr algn="l">
              <a:lnSpc>
                <a:spcPct val="110000"/>
              </a:lnSpc>
            </a:pPr>
            <a:r>
              <a:rPr lang="en-US" sz="1000" dirty="0" err="1">
                <a:solidFill>
                  <a:srgbClr val="FFFFFF">
                    <a:alpha val="100000"/>
                  </a:srgbClr>
                </a:solidFill>
                <a:latin typeface="仿宋" panose="02010609060101010101" pitchFamily="49" charset="-122"/>
                <a:ea typeface="仿宋" panose="02010609060101010101" pitchFamily="49" charset="-122"/>
                <a:cs typeface="OPPOSans R" panose="00020600040101010101" charset="-122"/>
              </a:rPr>
              <a:t>影像科接收检查申请</a:t>
            </a:r>
            <a:endParaRPr lang="en-US" sz="1000" dirty="0">
              <a:solidFill>
                <a:srgbClr val="FFFFFF">
                  <a:alpha val="100000"/>
                </a:srgbClr>
              </a:solidFill>
              <a:latin typeface="仿宋" panose="02010609060101010101" pitchFamily="49" charset="-122"/>
              <a:ea typeface="仿宋" panose="02010609060101010101" pitchFamily="49" charset="-122"/>
              <a:cs typeface="OPPOSans R" panose="00020600040101010101" charset="-122"/>
            </a:endParaRPr>
          </a:p>
        </p:txBody>
      </p:sp>
      <p:sp>
        <p:nvSpPr>
          <p:cNvPr id="54" name="AutoShape 40"/>
          <p:cNvSpPr/>
          <p:nvPr/>
        </p:nvSpPr>
        <p:spPr>
          <a:xfrm>
            <a:off x="10822312" y="2291615"/>
            <a:ext cx="1047198" cy="1047198"/>
          </a:xfrm>
          <a:prstGeom prst="ellipse">
            <a:avLst/>
          </a:prstGeom>
          <a:solidFill>
            <a:schemeClr val="accent3">
              <a:alpha val="100000"/>
            </a:schemeClr>
          </a:solidFill>
        </p:spPr>
      </p:sp>
      <p:sp>
        <p:nvSpPr>
          <p:cNvPr id="55" name="TextBox 41"/>
          <p:cNvSpPr txBox="1"/>
          <p:nvPr/>
        </p:nvSpPr>
        <p:spPr>
          <a:xfrm>
            <a:off x="10829255" y="2654501"/>
            <a:ext cx="1040130" cy="338554"/>
          </a:xfrm>
          <a:prstGeom prst="rect">
            <a:avLst/>
          </a:prstGeom>
          <a:noFill/>
        </p:spPr>
        <p:txBody>
          <a:bodyPr vert="horz" wrap="square" lIns="91440" tIns="45720" rIns="91440" bIns="45720" rtlCol="0" anchor="ctr" anchorCtr="0">
            <a:spAutoFit/>
          </a:bodyPr>
          <a:lstStyle/>
          <a:p>
            <a:pPr algn="ctr">
              <a:lnSpc>
                <a:spcPct val="100000"/>
              </a:lnSpc>
              <a:spcBef>
                <a:spcPct val="0"/>
              </a:spcBef>
            </a:pPr>
            <a:r>
              <a:rPr lang="en-US" sz="1600" dirty="0" err="1">
                <a:solidFill>
                  <a:srgbClr val="FFFFFF">
                    <a:alpha val="100000"/>
                  </a:srgbClr>
                </a:solidFill>
                <a:latin typeface="仿宋" panose="02010609060101010101" pitchFamily="49" charset="-122"/>
                <a:ea typeface="仿宋" panose="02010609060101010101" pitchFamily="49" charset="-122"/>
                <a:cs typeface="OPPOSans R" panose="00020600040101010101" charset="-122"/>
              </a:rPr>
              <a:t>缴纳费用</a:t>
            </a:r>
            <a:endParaRPr lang="en-US" sz="1600" dirty="0">
              <a:solidFill>
                <a:srgbClr val="FFFFFF">
                  <a:alpha val="100000"/>
                </a:srgbClr>
              </a:solidFill>
              <a:latin typeface="仿宋" panose="02010609060101010101" pitchFamily="49" charset="-122"/>
              <a:ea typeface="仿宋" panose="02010609060101010101" pitchFamily="49" charset="-122"/>
              <a:cs typeface="OPPOSans R" panose="00020600040101010101" charset="-122"/>
            </a:endParaRPr>
          </a:p>
        </p:txBody>
      </p:sp>
      <p:sp>
        <p:nvSpPr>
          <p:cNvPr id="56" name="AutoShape 43"/>
          <p:cNvSpPr/>
          <p:nvPr/>
        </p:nvSpPr>
        <p:spPr>
          <a:xfrm>
            <a:off x="419048" y="4332196"/>
            <a:ext cx="1047198" cy="1047198"/>
          </a:xfrm>
          <a:prstGeom prst="ellipse">
            <a:avLst/>
          </a:prstGeom>
          <a:solidFill>
            <a:schemeClr val="accent3">
              <a:alpha val="100000"/>
            </a:schemeClr>
          </a:solidFill>
        </p:spPr>
      </p:sp>
      <p:sp>
        <p:nvSpPr>
          <p:cNvPr id="57" name="TextBox 44"/>
          <p:cNvSpPr txBox="1"/>
          <p:nvPr/>
        </p:nvSpPr>
        <p:spPr>
          <a:xfrm>
            <a:off x="588873" y="4970424"/>
            <a:ext cx="697628" cy="246221"/>
          </a:xfrm>
          <a:prstGeom prst="rect">
            <a:avLst/>
          </a:prstGeom>
          <a:noFill/>
        </p:spPr>
        <p:txBody>
          <a:bodyPr vert="horz" wrap="none" lIns="91440" tIns="45720" rIns="91440" bIns="45720" rtlCol="0" anchor="t" anchorCtr="0">
            <a:spAutoFit/>
          </a:bodyPr>
          <a:lstStyle/>
          <a:p>
            <a:pPr algn="ctr">
              <a:lnSpc>
                <a:spcPct val="100000"/>
              </a:lnSpc>
              <a:spcBef>
                <a:spcPct val="0"/>
              </a:spcBef>
            </a:pPr>
            <a:r>
              <a:rPr lang="en-US" sz="1000" dirty="0" err="1">
                <a:solidFill>
                  <a:srgbClr val="FFFFFF">
                    <a:alpha val="100000"/>
                  </a:srgbClr>
                </a:solidFill>
                <a:latin typeface="仿宋" panose="02010609060101010101" pitchFamily="49" charset="-122"/>
                <a:ea typeface="仿宋" panose="02010609060101010101" pitchFamily="49" charset="-122"/>
                <a:cs typeface="OPPOSans R" panose="00020600040101010101" charset="-122"/>
              </a:rPr>
              <a:t>回显结果</a:t>
            </a:r>
            <a:endParaRPr lang="en-US" sz="1000" dirty="0">
              <a:solidFill>
                <a:srgbClr val="FFFFFF">
                  <a:alpha val="100000"/>
                </a:srgbClr>
              </a:solidFill>
              <a:latin typeface="仿宋" panose="02010609060101010101" pitchFamily="49" charset="-122"/>
              <a:ea typeface="仿宋" panose="02010609060101010101" pitchFamily="49" charset="-122"/>
              <a:cs typeface="OPPOSans R" panose="00020600040101010101" charset="-122"/>
            </a:endParaRPr>
          </a:p>
        </p:txBody>
      </p:sp>
      <p:sp>
        <p:nvSpPr>
          <p:cNvPr id="58" name="Freeform 46"/>
          <p:cNvSpPr/>
          <p:nvPr/>
        </p:nvSpPr>
        <p:spPr>
          <a:xfrm>
            <a:off x="707860" y="4494372"/>
            <a:ext cx="466725" cy="400050"/>
          </a:xfrm>
          <a:custGeom>
            <a:avLst/>
            <a:gdLst/>
            <a:ahLst/>
            <a:cxnLst/>
            <a:rect l="l" t="t" r="r" b="b"/>
            <a:pathLst>
              <a:path w="304800" h="304800">
                <a:moveTo>
                  <a:pt x="152400" y="190500"/>
                </a:moveTo>
                <a:cubicBezTo>
                  <a:pt x="194481" y="190500"/>
                  <a:pt x="228562" y="156381"/>
                  <a:pt x="228562" y="114300"/>
                </a:cubicBezTo>
                <a:lnTo>
                  <a:pt x="228562" y="76200"/>
                </a:lnTo>
                <a:cubicBezTo>
                  <a:pt x="228562" y="23612"/>
                  <a:pt x="190500" y="0"/>
                  <a:pt x="152400" y="0"/>
                </a:cubicBezTo>
                <a:lnTo>
                  <a:pt x="76162" y="0"/>
                </a:lnTo>
                <a:cubicBezTo>
                  <a:pt x="38100" y="0"/>
                  <a:pt x="0" y="20241"/>
                  <a:pt x="0" y="76200"/>
                </a:cubicBezTo>
                <a:cubicBezTo>
                  <a:pt x="0" y="130969"/>
                  <a:pt x="38100" y="152400"/>
                  <a:pt x="76162" y="152400"/>
                </a:cubicBezTo>
                <a:lnTo>
                  <a:pt x="114300" y="152400"/>
                </a:lnTo>
                <a:cubicBezTo>
                  <a:pt x="135322" y="152400"/>
                  <a:pt x="152400" y="169478"/>
                  <a:pt x="152400" y="190500"/>
                </a:cubicBezTo>
                <a:close/>
              </a:path>
              <a:path w="304800" h="304800">
                <a:moveTo>
                  <a:pt x="247460" y="116329"/>
                </a:moveTo>
                <a:cubicBezTo>
                  <a:pt x="246345" y="167878"/>
                  <a:pt x="204197" y="209550"/>
                  <a:pt x="152400" y="209550"/>
                </a:cubicBezTo>
                <a:lnTo>
                  <a:pt x="133350" y="209550"/>
                </a:lnTo>
                <a:lnTo>
                  <a:pt x="133350" y="190500"/>
                </a:lnTo>
                <a:cubicBezTo>
                  <a:pt x="133350" y="179984"/>
                  <a:pt x="124797" y="171450"/>
                  <a:pt x="114300" y="171450"/>
                </a:cubicBezTo>
                <a:lnTo>
                  <a:pt x="78095" y="171450"/>
                </a:lnTo>
                <a:cubicBezTo>
                  <a:pt x="76952" y="177136"/>
                  <a:pt x="76248" y="183223"/>
                  <a:pt x="76200" y="189795"/>
                </a:cubicBezTo>
                <a:lnTo>
                  <a:pt x="76200" y="229333"/>
                </a:lnTo>
                <a:cubicBezTo>
                  <a:pt x="76600" y="271072"/>
                  <a:pt x="110566" y="304800"/>
                  <a:pt x="152400" y="304800"/>
                </a:cubicBezTo>
                <a:cubicBezTo>
                  <a:pt x="152400" y="283740"/>
                  <a:pt x="169478" y="266700"/>
                  <a:pt x="190500" y="266700"/>
                </a:cubicBezTo>
                <a:lnTo>
                  <a:pt x="228562" y="266700"/>
                </a:lnTo>
                <a:cubicBezTo>
                  <a:pt x="266700" y="266700"/>
                  <a:pt x="304800" y="245269"/>
                  <a:pt x="304800" y="190500"/>
                </a:cubicBezTo>
                <a:cubicBezTo>
                  <a:pt x="304800" y="143894"/>
                  <a:pt x="278273" y="122301"/>
                  <a:pt x="247460" y="116329"/>
                </a:cubicBezTo>
              </a:path>
            </a:pathLst>
          </a:custGeom>
          <a:solidFill>
            <a:srgbClr val="FFFFFF">
              <a:alpha val="100000"/>
            </a:srgbClr>
          </a:solidFill>
        </p:spPr>
      </p:sp>
      <p:sp>
        <p:nvSpPr>
          <p:cNvPr id="59" name="TextBox 47"/>
          <p:cNvSpPr txBox="1"/>
          <p:nvPr/>
        </p:nvSpPr>
        <p:spPr>
          <a:xfrm>
            <a:off x="3953520" y="2419826"/>
            <a:ext cx="1428750" cy="1428750"/>
          </a:xfrm>
          <a:prstGeom prst="rect">
            <a:avLst/>
          </a:prstGeom>
        </p:spPr>
        <p:txBody>
          <a:bodyPr vert="horz" wrap="square" lIns="91440" tIns="45720" rIns="91440" bIns="45720" rtlCol="0" anchor="t" anchorCtr="0">
            <a:spAutoFit/>
          </a:bodyPr>
          <a:lstStyle/>
          <a:p>
            <a:pPr>
              <a:lnSpc>
                <a:spcPct val="100000"/>
              </a:lnSpc>
              <a:spcBef>
                <a:spcPts val="375"/>
              </a:spcBef>
            </a:pPr>
            <a:endParaRPr lang="en-US" sz="900">
              <a:solidFill>
                <a:srgbClr val="595044">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0" name="TextBox 48"/>
          <p:cNvSpPr txBox="1"/>
          <p:nvPr/>
        </p:nvSpPr>
        <p:spPr>
          <a:xfrm>
            <a:off x="3580190" y="2594359"/>
            <a:ext cx="1428750" cy="1428750"/>
          </a:xfrm>
          <a:prstGeom prst="rect">
            <a:avLst/>
          </a:prstGeom>
        </p:spPr>
        <p:txBody>
          <a:bodyPr vert="horz" wrap="square" lIns="91440" tIns="45720" rIns="91440" bIns="45720" rtlCol="0" anchor="t" anchorCtr="0">
            <a:spAutoFit/>
          </a:bodyPr>
          <a:lstStyle/>
          <a:p>
            <a:pPr>
              <a:lnSpc>
                <a:spcPct val="100000"/>
              </a:lnSpc>
              <a:spcBef>
                <a:spcPts val="375"/>
              </a:spcBef>
            </a:pPr>
            <a:endParaRPr lang="en-US" sz="900">
              <a:solidFill>
                <a:srgbClr val="595044">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6093" y="6285369"/>
            <a:ext cx="920576" cy="49381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480" y="260648"/>
            <a:ext cx="3499407" cy="408467"/>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业务流程</a:t>
            </a:r>
          </a:p>
        </p:txBody>
      </p:sp>
      <p:sp>
        <p:nvSpPr>
          <p:cNvPr id="75" name="AutoShape 2"/>
          <p:cNvSpPr/>
          <p:nvPr/>
        </p:nvSpPr>
        <p:spPr>
          <a:xfrm>
            <a:off x="6392919" y="1612893"/>
            <a:ext cx="638629" cy="638629"/>
          </a:xfrm>
          <a:prstGeom prst="rect">
            <a:avLst/>
          </a:prstGeom>
          <a:noFill/>
          <a:ln w="19050">
            <a:solidFill>
              <a:schemeClr val="accent1">
                <a:alpha val="100000"/>
              </a:schemeClr>
            </a:solidFill>
            <a:prstDash val="solid"/>
          </a:ln>
        </p:spPr>
      </p:sp>
      <p:sp>
        <p:nvSpPr>
          <p:cNvPr id="76" name="AutoShape 3"/>
          <p:cNvSpPr/>
          <p:nvPr/>
        </p:nvSpPr>
        <p:spPr>
          <a:xfrm>
            <a:off x="642135" y="5160620"/>
            <a:ext cx="638629" cy="638629"/>
          </a:xfrm>
          <a:prstGeom prst="rect">
            <a:avLst/>
          </a:prstGeom>
          <a:noFill/>
          <a:ln w="19050">
            <a:solidFill>
              <a:schemeClr val="accent1">
                <a:alpha val="100000"/>
              </a:schemeClr>
            </a:solidFill>
            <a:prstDash val="solid"/>
          </a:ln>
        </p:spPr>
      </p:sp>
      <p:sp>
        <p:nvSpPr>
          <p:cNvPr id="77" name="AutoShape 4"/>
          <p:cNvSpPr/>
          <p:nvPr/>
        </p:nvSpPr>
        <p:spPr>
          <a:xfrm>
            <a:off x="642135" y="3352604"/>
            <a:ext cx="638629" cy="638629"/>
          </a:xfrm>
          <a:prstGeom prst="rect">
            <a:avLst/>
          </a:prstGeom>
          <a:noFill/>
          <a:ln w="19050">
            <a:solidFill>
              <a:schemeClr val="accent1">
                <a:alpha val="100000"/>
              </a:schemeClr>
            </a:solidFill>
            <a:prstDash val="solid"/>
          </a:ln>
        </p:spPr>
        <p:txBody>
          <a:bodyPr/>
          <a:lstStyle/>
          <a:p>
            <a:endParaRPr lang="zh-CN" altLang="en-US"/>
          </a:p>
        </p:txBody>
      </p:sp>
      <p:sp>
        <p:nvSpPr>
          <p:cNvPr id="78" name="TextBox 5"/>
          <p:cNvSpPr txBox="1"/>
          <p:nvPr/>
        </p:nvSpPr>
        <p:spPr>
          <a:xfrm>
            <a:off x="1447859" y="1258714"/>
            <a:ext cx="3852718" cy="949779"/>
          </a:xfrm>
          <a:prstGeom prst="rect">
            <a:avLst/>
          </a:prstGeom>
        </p:spPr>
        <p:txBody>
          <a:bodyPr vert="horz" wrap="square" lIns="123825" tIns="57150" rIns="57150" bIns="57150" rtlCol="0" anchor="t" anchorCtr="0">
            <a:noAutofit/>
          </a:bodyPr>
          <a:lstStyle/>
          <a:p>
            <a:pPr>
              <a:lnSpc>
                <a:spcPct val="140000"/>
              </a:lnSpc>
            </a:pPr>
            <a:r>
              <a:rPr lang="en-US" sz="1400">
                <a:solidFill>
                  <a:srgbClr val="000000">
                    <a:alpha val="84706"/>
                    <a:alpha val="85000"/>
                  </a:srgbClr>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管理员综合医院诊疗需求、医生专业特长与工作负荷，为医生安排具体排班。精准规划每天不同医生的可挂号数量，比如专家号侧重疑难病症诊疗，普通号满足常规问诊，通过合理分配号源，平衡患者就医需求与医生工作节奏，保障诊疗服务有序开展 。</a:t>
            </a:r>
          </a:p>
        </p:txBody>
      </p:sp>
      <p:sp>
        <p:nvSpPr>
          <p:cNvPr id="79" name="TextBox 6"/>
          <p:cNvSpPr txBox="1"/>
          <p:nvPr/>
        </p:nvSpPr>
        <p:spPr>
          <a:xfrm>
            <a:off x="1386197" y="698291"/>
            <a:ext cx="4219575" cy="738707"/>
          </a:xfrm>
          <a:prstGeom prst="rect">
            <a:avLst/>
          </a:prstGeom>
        </p:spPr>
        <p:txBody>
          <a:bodyPr vert="horz" wrap="square" lIns="123825" tIns="123825" rIns="57150" bIns="123825" rtlCol="0" anchor="ctr" anchorCtr="0">
            <a:noAutofit/>
          </a:bodyPr>
          <a:lstStyle/>
          <a:p>
            <a:pPr>
              <a:lnSpc>
                <a:spcPct val="150000"/>
              </a:lnSpc>
            </a:pPr>
            <a:r>
              <a:rPr lang="en-US" sz="2000" b="1">
                <a:solidFill>
                  <a:schemeClr val="accent1">
                    <a:alpha val="100000"/>
                  </a:schemeClr>
                </a:solidFill>
                <a:latin typeface="Noto Sans SC" panose="020B0200000000000000" charset="-122"/>
                <a:ea typeface="Noto Sans SC" panose="020B0200000000000000" charset="-122"/>
                <a:cs typeface="Noto Sans SC" panose="020B0200000000000000" charset="-122"/>
              </a:rPr>
              <a:t>管理员创建排班</a:t>
            </a:r>
          </a:p>
        </p:txBody>
      </p:sp>
      <p:sp>
        <p:nvSpPr>
          <p:cNvPr id="80" name="TextBox 7"/>
          <p:cNvSpPr txBox="1"/>
          <p:nvPr/>
        </p:nvSpPr>
        <p:spPr>
          <a:xfrm>
            <a:off x="1447800" y="5128895"/>
            <a:ext cx="3852545" cy="1334770"/>
          </a:xfrm>
          <a:prstGeom prst="rect">
            <a:avLst/>
          </a:prstGeom>
        </p:spPr>
        <p:txBody>
          <a:bodyPr vert="horz" wrap="square" lIns="123825" tIns="57150" rIns="57150" bIns="57150" rtlCol="0" anchor="t" anchorCtr="0">
            <a:noAutofit/>
          </a:bodyPr>
          <a:lstStyle/>
          <a:p>
            <a:pPr>
              <a:lnSpc>
                <a:spcPct val="140000"/>
              </a:lnSpc>
            </a:pPr>
            <a:r>
              <a:rPr lang="en-US" sz="1400">
                <a:solidFill>
                  <a:schemeClr val="tx2">
                    <a:alpha val="85000"/>
                  </a:schemeClr>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医生与患者面对面沟通，详细采集病史、症状描述后，结合病情判断，创建检查 / 检验 / 处置申请。完成开单操作，将申请推送至检验、检查科室，开启精准诊断环节</a:t>
            </a:r>
          </a:p>
        </p:txBody>
      </p:sp>
      <p:sp>
        <p:nvSpPr>
          <p:cNvPr id="81" name="TextBox 8"/>
          <p:cNvSpPr txBox="1"/>
          <p:nvPr/>
        </p:nvSpPr>
        <p:spPr>
          <a:xfrm>
            <a:off x="1386197" y="4542202"/>
            <a:ext cx="4219575" cy="736876"/>
          </a:xfrm>
          <a:prstGeom prst="rect">
            <a:avLst/>
          </a:prstGeom>
        </p:spPr>
        <p:txBody>
          <a:bodyPr vert="horz" wrap="square" lIns="123825" tIns="123825" rIns="57150" bIns="123825" rtlCol="0" anchor="ctr" anchorCtr="0">
            <a:noAutofit/>
          </a:bodyPr>
          <a:lstStyle/>
          <a:p>
            <a:pPr>
              <a:lnSpc>
                <a:spcPct val="150000"/>
              </a:lnSpc>
            </a:pPr>
            <a:r>
              <a:rPr lang="en-US" sz="2000" b="1">
                <a:solidFill>
                  <a:schemeClr val="accent1">
                    <a:alpha val="100000"/>
                  </a:schemeClr>
                </a:solidFill>
                <a:latin typeface="Noto Sans SC" panose="020B0200000000000000" charset="-122"/>
                <a:ea typeface="Noto Sans SC" panose="020B0200000000000000" charset="-122"/>
                <a:cs typeface="Noto Sans SC" panose="020B0200000000000000" charset="-122"/>
              </a:rPr>
              <a:t>医生提交检验</a:t>
            </a:r>
          </a:p>
        </p:txBody>
      </p:sp>
      <p:sp>
        <p:nvSpPr>
          <p:cNvPr id="82" name="TextBox 9"/>
          <p:cNvSpPr txBox="1"/>
          <p:nvPr/>
        </p:nvSpPr>
        <p:spPr>
          <a:xfrm>
            <a:off x="1447800" y="3560445"/>
            <a:ext cx="3852545" cy="1246505"/>
          </a:xfrm>
          <a:prstGeom prst="rect">
            <a:avLst/>
          </a:prstGeom>
        </p:spPr>
        <p:txBody>
          <a:bodyPr vert="horz" wrap="square" lIns="123825" tIns="57150" rIns="57150" bIns="57150" rtlCol="0" anchor="t" anchorCtr="0">
            <a:noAutofit/>
          </a:bodyPr>
          <a:lstStyle/>
          <a:p>
            <a:pPr>
              <a:lnSpc>
                <a:spcPct val="100000"/>
              </a:lnSpc>
              <a:spcBef>
                <a:spcPts val="375"/>
              </a:spcBef>
            </a:pPr>
            <a:r>
              <a:rPr lang="en-US" sz="1400">
                <a:solidFill>
                  <a:srgbClr val="000000">
                    <a:alpha val="84706"/>
                    <a:alpha val="85000"/>
                  </a:srgbClr>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挂号员先为患者登记基本信息，创建唯一电子就诊卡，作为患者就医全流程身份标识。随后，依据管理员设定的排班，结合患者诉求，从就诊卡关联的信息中，为患者挂对应医生的号，方便患者有序就诊 。</a:t>
            </a:r>
          </a:p>
        </p:txBody>
      </p:sp>
      <p:sp>
        <p:nvSpPr>
          <p:cNvPr id="83" name="TextBox 10"/>
          <p:cNvSpPr txBox="1"/>
          <p:nvPr/>
        </p:nvSpPr>
        <p:spPr>
          <a:xfrm>
            <a:off x="1386197" y="2908027"/>
            <a:ext cx="4219575" cy="749453"/>
          </a:xfrm>
          <a:prstGeom prst="rect">
            <a:avLst/>
          </a:prstGeom>
        </p:spPr>
        <p:txBody>
          <a:bodyPr vert="horz" wrap="square" lIns="123825" tIns="123825" rIns="57150" bIns="123825" rtlCol="0" anchor="ctr" anchorCtr="0">
            <a:noAutofit/>
          </a:bodyPr>
          <a:lstStyle/>
          <a:p>
            <a:pPr>
              <a:lnSpc>
                <a:spcPct val="150000"/>
              </a:lnSpc>
            </a:pPr>
            <a:r>
              <a:rPr lang="en-US" sz="2000" b="1">
                <a:solidFill>
                  <a:schemeClr val="accent1">
                    <a:alpha val="100000"/>
                  </a:schemeClr>
                </a:solidFill>
                <a:latin typeface="Noto Sans SC" panose="020B0200000000000000" charset="-122"/>
                <a:ea typeface="Noto Sans SC" panose="020B0200000000000000" charset="-122"/>
                <a:cs typeface="Noto Sans SC" panose="020B0200000000000000" charset="-122"/>
              </a:rPr>
              <a:t>挂号员根据排版挂号</a:t>
            </a:r>
          </a:p>
        </p:txBody>
      </p:sp>
      <p:sp>
        <p:nvSpPr>
          <p:cNvPr id="84" name="TextBox 11"/>
          <p:cNvSpPr txBox="1"/>
          <p:nvPr/>
        </p:nvSpPr>
        <p:spPr>
          <a:xfrm>
            <a:off x="536634" y="1676394"/>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panose="020B0200000000000000" charset="-122"/>
                <a:ea typeface="Noto Sans SC" panose="020B0200000000000000" charset="-122"/>
                <a:cs typeface="Noto Sans SC" panose="020B0200000000000000" charset="-122"/>
              </a:rPr>
              <a:t>01</a:t>
            </a:r>
          </a:p>
        </p:txBody>
      </p:sp>
      <p:sp>
        <p:nvSpPr>
          <p:cNvPr id="85" name="TextBox 12"/>
          <p:cNvSpPr txBox="1"/>
          <p:nvPr/>
        </p:nvSpPr>
        <p:spPr>
          <a:xfrm>
            <a:off x="533400" y="5181600"/>
            <a:ext cx="849630" cy="579120"/>
          </a:xfrm>
          <a:prstGeom prst="rect">
            <a:avLst/>
          </a:prstGeom>
        </p:spPr>
        <p:txBody>
          <a:bodyPr vert="horz" wrap="square" lIns="91440" tIns="45720" rIns="91440" bIns="45720" rtlCol="0" anchor="ctr" anchorCtr="0">
            <a:noAutofit/>
          </a:bodyPr>
          <a:lstStyle/>
          <a:p>
            <a:pPr algn="ctr">
              <a:lnSpc>
                <a:spcPct val="100000"/>
              </a:lnSpc>
              <a:spcBef>
                <a:spcPts val="375"/>
              </a:spcBef>
            </a:pPr>
            <a:r>
              <a:rPr lang="en-US" sz="2400">
                <a:solidFill>
                  <a:schemeClr val="accent1">
                    <a:alpha val="100000"/>
                  </a:schemeClr>
                </a:solidFill>
                <a:latin typeface="Noto Sans SC" panose="020B0200000000000000" charset="-122"/>
                <a:ea typeface="Noto Sans SC" panose="020B0200000000000000" charset="-122"/>
                <a:cs typeface="Noto Sans SC" panose="020B0200000000000000" charset="-122"/>
              </a:rPr>
              <a:t>03</a:t>
            </a:r>
          </a:p>
        </p:txBody>
      </p:sp>
      <p:sp>
        <p:nvSpPr>
          <p:cNvPr id="86" name="TextBox 13"/>
          <p:cNvSpPr txBox="1"/>
          <p:nvPr/>
        </p:nvSpPr>
        <p:spPr>
          <a:xfrm>
            <a:off x="533459" y="3439826"/>
            <a:ext cx="849630" cy="5200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panose="020B0200000000000000" charset="-122"/>
                <a:ea typeface="Noto Sans SC" panose="020B0200000000000000" charset="-122"/>
                <a:cs typeface="Noto Sans SC" panose="020B0200000000000000" charset="-122"/>
              </a:rPr>
              <a:t>02</a:t>
            </a:r>
          </a:p>
        </p:txBody>
      </p:sp>
      <p:sp>
        <p:nvSpPr>
          <p:cNvPr id="87" name="AutoShape 14"/>
          <p:cNvSpPr/>
          <p:nvPr/>
        </p:nvSpPr>
        <p:spPr>
          <a:xfrm>
            <a:off x="642135" y="1600337"/>
            <a:ext cx="638629" cy="638629"/>
          </a:xfrm>
          <a:prstGeom prst="rect">
            <a:avLst/>
          </a:prstGeom>
          <a:noFill/>
          <a:ln w="19050">
            <a:solidFill>
              <a:schemeClr val="accent1">
                <a:alpha val="100000"/>
              </a:schemeClr>
            </a:solidFill>
            <a:prstDash val="solid"/>
          </a:ln>
        </p:spPr>
      </p:sp>
      <p:sp>
        <p:nvSpPr>
          <p:cNvPr id="88" name="AutoShape 16"/>
          <p:cNvSpPr/>
          <p:nvPr/>
        </p:nvSpPr>
        <p:spPr>
          <a:xfrm>
            <a:off x="6400546" y="4369841"/>
            <a:ext cx="638629" cy="638629"/>
          </a:xfrm>
          <a:prstGeom prst="rect">
            <a:avLst/>
          </a:prstGeom>
          <a:noFill/>
          <a:ln w="19050">
            <a:solidFill>
              <a:schemeClr val="accent1">
                <a:alpha val="100000"/>
              </a:schemeClr>
            </a:solidFill>
            <a:prstDash val="solid"/>
          </a:ln>
        </p:spPr>
      </p:sp>
      <p:sp>
        <p:nvSpPr>
          <p:cNvPr id="89" name="TextBox 17"/>
          <p:cNvSpPr txBox="1"/>
          <p:nvPr/>
        </p:nvSpPr>
        <p:spPr>
          <a:xfrm>
            <a:off x="7227570" y="1436370"/>
            <a:ext cx="3852545" cy="2169160"/>
          </a:xfrm>
          <a:prstGeom prst="rect">
            <a:avLst/>
          </a:prstGeom>
        </p:spPr>
        <p:txBody>
          <a:bodyPr vert="horz" wrap="square" lIns="123825" tIns="57150" rIns="57150" bIns="57150" rtlCol="0" anchor="t" anchorCtr="0">
            <a:noAutofit/>
          </a:bodyPr>
          <a:lstStyle/>
          <a:p>
            <a:pPr>
              <a:lnSpc>
                <a:spcPct val="140000"/>
              </a:lnSpc>
            </a:pPr>
            <a:r>
              <a:rPr lang="en-US" sz="1400">
                <a:solidFill>
                  <a:schemeClr val="tx2">
                    <a:alpha val="85000"/>
                  </a:schemeClr>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检验员接收医生开单的检查检验项目，核对患者信息与申请内容无误后，为患者开展专业检查。像血常规检验会规范采集血液样本，经仪器分析、人工复核后，准确填写红细胞、白细胞数值等检查结果；影像学检查则精准捕捉病灶影像特征并记录，及时回传结果，为医生诊断提供依据 。</a:t>
            </a:r>
          </a:p>
        </p:txBody>
      </p:sp>
      <p:sp>
        <p:nvSpPr>
          <p:cNvPr id="90" name="TextBox 18"/>
          <p:cNvSpPr txBox="1"/>
          <p:nvPr/>
        </p:nvSpPr>
        <p:spPr>
          <a:xfrm>
            <a:off x="7239216" y="774747"/>
            <a:ext cx="4219575" cy="738707"/>
          </a:xfrm>
          <a:prstGeom prst="rect">
            <a:avLst/>
          </a:prstGeom>
        </p:spPr>
        <p:txBody>
          <a:bodyPr vert="horz" wrap="square" lIns="123825" tIns="123825" rIns="57150" bIns="123825" rtlCol="0" anchor="ctr" anchorCtr="0">
            <a:noAutofit/>
          </a:bodyPr>
          <a:lstStyle/>
          <a:p>
            <a:pPr>
              <a:lnSpc>
                <a:spcPct val="150000"/>
              </a:lnSpc>
            </a:pPr>
            <a:r>
              <a:rPr lang="en-US" sz="2400" b="1">
                <a:solidFill>
                  <a:schemeClr val="accent1">
                    <a:alpha val="100000"/>
                  </a:schemeClr>
                </a:solidFill>
                <a:latin typeface="Noto Sans SC" panose="020B0200000000000000" charset="-122"/>
                <a:ea typeface="Noto Sans SC" panose="020B0200000000000000" charset="-122"/>
                <a:cs typeface="Noto Sans SC" panose="020B0200000000000000" charset="-122"/>
              </a:rPr>
              <a:t>检验结束</a:t>
            </a:r>
          </a:p>
        </p:txBody>
      </p:sp>
      <p:sp>
        <p:nvSpPr>
          <p:cNvPr id="91" name="TextBox 19"/>
          <p:cNvSpPr txBox="1"/>
          <p:nvPr/>
        </p:nvSpPr>
        <p:spPr>
          <a:xfrm>
            <a:off x="7239000" y="4448810"/>
            <a:ext cx="3852545" cy="1249045"/>
          </a:xfrm>
          <a:prstGeom prst="rect">
            <a:avLst/>
          </a:prstGeom>
        </p:spPr>
        <p:txBody>
          <a:bodyPr vert="horz" wrap="square" lIns="123825" tIns="57150" rIns="57150" bIns="57150" rtlCol="0" anchor="t" anchorCtr="0">
            <a:noAutofit/>
          </a:bodyPr>
          <a:lstStyle/>
          <a:p>
            <a:pPr>
              <a:lnSpc>
                <a:spcPct val="140000"/>
              </a:lnSpc>
            </a:pPr>
            <a:r>
              <a:rPr lang="en-US" sz="1400">
                <a:solidFill>
                  <a:srgbClr val="000000">
                    <a:alpha val="84706"/>
                    <a:alpha val="85000"/>
                  </a:srgbClr>
                </a:solidFill>
                <a:highlight>
                  <a:srgbClr val="FFFFFF"/>
                </a:highlight>
                <a:latin typeface="微软雅黑" panose="020B0503020204020204" pitchFamily="34" charset="-122"/>
                <a:ea typeface="微软雅黑" panose="020B0503020204020204" pitchFamily="34" charset="-122"/>
                <a:cs typeface="微软雅黑" panose="020B0503020204020204" pitchFamily="34" charset="-122"/>
              </a:rPr>
              <a:t>医生调阅检验检查结果，结合患者病史、症状，进行病情确诊。随后，开具针对性药方，详细标注药品名称、剂量、服用频次与疗程，完成诊断闭环，指导患者后续治疗 。</a:t>
            </a:r>
          </a:p>
        </p:txBody>
      </p:sp>
      <p:sp>
        <p:nvSpPr>
          <p:cNvPr id="92" name="TextBox 20"/>
          <p:cNvSpPr txBox="1"/>
          <p:nvPr/>
        </p:nvSpPr>
        <p:spPr>
          <a:xfrm>
            <a:off x="7239192" y="3803086"/>
            <a:ext cx="4219575" cy="749453"/>
          </a:xfrm>
          <a:prstGeom prst="rect">
            <a:avLst/>
          </a:prstGeom>
        </p:spPr>
        <p:txBody>
          <a:bodyPr vert="horz" wrap="square" lIns="123825" tIns="123825" rIns="57150" bIns="123825" rtlCol="0" anchor="ctr" anchorCtr="0">
            <a:noAutofit/>
          </a:bodyPr>
          <a:lstStyle/>
          <a:p>
            <a:pPr>
              <a:lnSpc>
                <a:spcPct val="150000"/>
              </a:lnSpc>
            </a:pPr>
            <a:r>
              <a:rPr lang="en-US" sz="2400" b="1">
                <a:solidFill>
                  <a:schemeClr val="accent1">
                    <a:alpha val="100000"/>
                  </a:schemeClr>
                </a:solidFill>
                <a:latin typeface="Noto Sans SC" panose="020B0200000000000000" charset="-122"/>
                <a:ea typeface="Noto Sans SC" panose="020B0200000000000000" charset="-122"/>
                <a:cs typeface="Noto Sans SC" panose="020B0200000000000000" charset="-122"/>
              </a:rPr>
              <a:t>医生开具药方结束诊断</a:t>
            </a:r>
          </a:p>
        </p:txBody>
      </p:sp>
      <p:sp>
        <p:nvSpPr>
          <p:cNvPr id="93" name="TextBox 21"/>
          <p:cNvSpPr txBox="1"/>
          <p:nvPr/>
        </p:nvSpPr>
        <p:spPr>
          <a:xfrm>
            <a:off x="6287418" y="1688685"/>
            <a:ext cx="849630" cy="5200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panose="020B0200000000000000" charset="-122"/>
                <a:ea typeface="Noto Sans SC" panose="020B0200000000000000" charset="-122"/>
                <a:cs typeface="Noto Sans SC" panose="020B0200000000000000" charset="-122"/>
              </a:rPr>
              <a:t>04</a:t>
            </a:r>
          </a:p>
        </p:txBody>
      </p:sp>
      <p:sp>
        <p:nvSpPr>
          <p:cNvPr id="94" name="TextBox 22"/>
          <p:cNvSpPr txBox="1"/>
          <p:nvPr/>
        </p:nvSpPr>
        <p:spPr>
          <a:xfrm>
            <a:off x="6287135" y="4449445"/>
            <a:ext cx="887095" cy="46037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panose="020B0200000000000000" charset="-122"/>
                <a:ea typeface="Noto Sans SC" panose="020B0200000000000000" charset="-122"/>
                <a:cs typeface="Noto Sans SC" panose="020B0200000000000000" charset="-122"/>
              </a:rPr>
              <a:t>05</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6093" y="6285369"/>
            <a:ext cx="920576" cy="493819"/>
          </a:xfrm>
          <a:prstGeom prst="rect">
            <a:avLst/>
          </a:prstGeom>
        </p:spPr>
      </p:pic>
      <p:pic>
        <p:nvPicPr>
          <p:cNvPr id="58" name="图片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085" y="171298"/>
            <a:ext cx="731583" cy="61574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480" y="260648"/>
            <a:ext cx="3499407" cy="4084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图片 29"/>
          <p:cNvPicPr>
            <a:picLocks noChangeAspect="1"/>
          </p:cNvPicPr>
          <p:nvPr/>
        </p:nvPicPr>
        <p:blipFill>
          <a:blip r:embed="rId29"/>
          <a:stretch>
            <a:fillRect/>
          </a:stretch>
        </p:blipFill>
        <p:spPr>
          <a:xfrm>
            <a:off x="103256" y="45173"/>
            <a:ext cx="6136888" cy="6790739"/>
          </a:xfrm>
          <a:prstGeom prst="rect">
            <a:avLst/>
          </a:prstGeom>
        </p:spPr>
      </p:pic>
      <p:sp>
        <p:nvSpPr>
          <p:cNvPr id="3" name="矩形 2"/>
          <p:cNvSpPr/>
          <p:nvPr/>
        </p:nvSpPr>
        <p:spPr>
          <a:xfrm>
            <a:off x="103256" y="45173"/>
            <a:ext cx="6136888" cy="6805998"/>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10" name="组合 9"/>
          <p:cNvGrpSpPr/>
          <p:nvPr/>
        </p:nvGrpSpPr>
        <p:grpSpPr>
          <a:xfrm>
            <a:off x="1251251" y="948678"/>
            <a:ext cx="3022484" cy="1350274"/>
            <a:chOff x="1283804" y="1236710"/>
            <a:chExt cx="3022484" cy="1350274"/>
          </a:xfrm>
        </p:grpSpPr>
        <p:sp>
          <p:nvSpPr>
            <p:cNvPr id="4" name="平行四边形 3"/>
            <p:cNvSpPr/>
            <p:nvPr/>
          </p:nvSpPr>
          <p:spPr>
            <a:xfrm>
              <a:off x="1283804" y="1236710"/>
              <a:ext cx="3022484" cy="1350274"/>
            </a:xfrm>
            <a:prstGeom prst="parallelogram">
              <a:avLst>
                <a:gd name="adj" fmla="val 30209"/>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nvGrpSpPr>
            <p:cNvPr id="6" name="组合 5"/>
            <p:cNvGrpSpPr/>
            <p:nvPr/>
          </p:nvGrpSpPr>
          <p:grpSpPr>
            <a:xfrm>
              <a:off x="1573792" y="1256225"/>
              <a:ext cx="2410259" cy="1330759"/>
              <a:chOff x="4874746" y="232424"/>
              <a:chExt cx="2410259" cy="1330759"/>
            </a:xfrm>
          </p:grpSpPr>
          <p:sp>
            <p:nvSpPr>
              <p:cNvPr id="7" name="文本框 6"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5193843" y="1163073"/>
                <a:ext cx="1772064" cy="400110"/>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2000" b="1" i="0" u="none" strike="noStrike" kern="1200" cap="none" spc="0" normalizeH="0" baseline="0" noProof="0" dirty="0">
                    <a:ln>
                      <a:noFill/>
                    </a:ln>
                    <a:solidFill>
                      <a:srgbClr val="024282"/>
                    </a:solidFill>
                    <a:effectLst/>
                    <a:uLnTx/>
                    <a:uFillTx/>
                    <a:latin typeface="Arial" panose="020B0604020202020204"/>
                    <a:ea typeface="微软雅黑" panose="020B0503020204020204" pitchFamily="34" charset="-122"/>
                    <a:cs typeface="+mn-cs"/>
                    <a:sym typeface="Calibri" panose="020F0502020204030204" pitchFamily="34" charset="0"/>
                  </a:rPr>
                  <a:t>CONTENTS</a:t>
                </a:r>
              </a:p>
            </p:txBody>
          </p:sp>
          <p:sp>
            <p:nvSpPr>
              <p:cNvPr id="8" name="文本框 7"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nvSpPr>
            <p:spPr bwMode="auto">
              <a:xfrm>
                <a:off x="4874746" y="232424"/>
                <a:ext cx="2410259" cy="830997"/>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zh-CN" altLang="en-US" sz="48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rPr>
                  <a:t>目 录</a:t>
                </a:r>
                <a:endParaRPr kumimoji="0" lang="en-US" altLang="zh-CN" sz="48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sym typeface="Calibri" panose="020F0502020204030204" pitchFamily="34" charset="0"/>
                </a:endParaRPr>
              </a:p>
            </p:txBody>
          </p:sp>
          <p:cxnSp>
            <p:nvCxnSpPr>
              <p:cNvPr id="9" name="直接连接符 8"/>
              <p:cNvCxnSpPr/>
              <p:nvPr/>
            </p:nvCxnSpPr>
            <p:spPr>
              <a:xfrm>
                <a:off x="5471592" y="1091557"/>
                <a:ext cx="1224136"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grpSp>
      </p:grpSp>
      <p:grpSp>
        <p:nvGrpSpPr>
          <p:cNvPr id="13" name="组合 12"/>
          <p:cNvGrpSpPr/>
          <p:nvPr>
            <p:custDataLst>
              <p:tags r:id="rId1"/>
            </p:custDataLst>
          </p:nvPr>
        </p:nvGrpSpPr>
        <p:grpSpPr>
          <a:xfrm>
            <a:off x="5519934" y="1112416"/>
            <a:ext cx="1381373" cy="660400"/>
            <a:chOff x="5519936" y="1488468"/>
            <a:chExt cx="1381373" cy="660400"/>
          </a:xfrm>
          <a:effectLst>
            <a:outerShdw blurRad="50800" dist="38100" dir="5400000" algn="t" rotWithShape="0">
              <a:prstClr val="black">
                <a:alpha val="40000"/>
              </a:prstClr>
            </a:outerShdw>
          </a:effectLst>
        </p:grpSpPr>
        <p:sp>
          <p:nvSpPr>
            <p:cNvPr id="11" name="平行四边形 10"/>
            <p:cNvSpPr/>
            <p:nvPr>
              <p:custDataLst>
                <p:tags r:id="rId25"/>
              </p:custDataLst>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2" name="文本框 1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custDataLst>
                <p:tags r:id="rId26"/>
              </p:custDataLst>
            </p:nvPr>
          </p:nvSpPr>
          <p:spPr bwMode="auto">
            <a:xfrm>
              <a:off x="5667242" y="1499207"/>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01</a:t>
              </a:r>
            </a:p>
          </p:txBody>
        </p:sp>
      </p:grpSp>
      <p:grpSp>
        <p:nvGrpSpPr>
          <p:cNvPr id="14" name="组合 13"/>
          <p:cNvGrpSpPr/>
          <p:nvPr>
            <p:custDataLst>
              <p:tags r:id="rId2"/>
            </p:custDataLst>
          </p:nvPr>
        </p:nvGrpSpPr>
        <p:grpSpPr>
          <a:xfrm>
            <a:off x="5462847" y="2051810"/>
            <a:ext cx="1381373" cy="660400"/>
            <a:chOff x="5519936" y="1488468"/>
            <a:chExt cx="1381373" cy="660400"/>
          </a:xfrm>
          <a:effectLst>
            <a:outerShdw blurRad="50800" dist="38100" dir="2700000" algn="tl" rotWithShape="0">
              <a:prstClr val="black">
                <a:alpha val="40000"/>
              </a:prstClr>
            </a:outerShdw>
          </a:effectLst>
        </p:grpSpPr>
        <p:sp>
          <p:nvSpPr>
            <p:cNvPr id="15" name="平行四边形 14"/>
            <p:cNvSpPr/>
            <p:nvPr>
              <p:custDataLst>
                <p:tags r:id="rId23"/>
              </p:custDataLst>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6" name="文本框 1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custDataLst>
                <p:tags r:id="rId24"/>
              </p:custDataLst>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02</a:t>
              </a:r>
            </a:p>
          </p:txBody>
        </p:sp>
      </p:grpSp>
      <p:grpSp>
        <p:nvGrpSpPr>
          <p:cNvPr id="17" name="组合 16"/>
          <p:cNvGrpSpPr/>
          <p:nvPr>
            <p:custDataLst>
              <p:tags r:id="rId3"/>
            </p:custDataLst>
          </p:nvPr>
        </p:nvGrpSpPr>
        <p:grpSpPr>
          <a:xfrm>
            <a:off x="5405313" y="3024356"/>
            <a:ext cx="1381373" cy="660400"/>
            <a:chOff x="5519936" y="1488468"/>
            <a:chExt cx="1381373" cy="660400"/>
          </a:xfrm>
          <a:effectLst>
            <a:outerShdw blurRad="50800" dist="38100" dir="2700000" algn="tl" rotWithShape="0">
              <a:prstClr val="black">
                <a:alpha val="40000"/>
              </a:prstClr>
            </a:outerShdw>
          </a:effectLst>
        </p:grpSpPr>
        <p:sp>
          <p:nvSpPr>
            <p:cNvPr id="18" name="平行四边形 17"/>
            <p:cNvSpPr/>
            <p:nvPr>
              <p:custDataLst>
                <p:tags r:id="rId21"/>
              </p:custDataLst>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9" name="文本框 18"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custDataLst>
                <p:tags r:id="rId22"/>
              </p:custDataLst>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03</a:t>
              </a:r>
            </a:p>
          </p:txBody>
        </p:sp>
      </p:grpSp>
      <p:grpSp>
        <p:nvGrpSpPr>
          <p:cNvPr id="20" name="组合 19"/>
          <p:cNvGrpSpPr/>
          <p:nvPr>
            <p:custDataLst>
              <p:tags r:id="rId4"/>
            </p:custDataLst>
          </p:nvPr>
        </p:nvGrpSpPr>
        <p:grpSpPr>
          <a:xfrm>
            <a:off x="5335669" y="3996902"/>
            <a:ext cx="1381373" cy="660400"/>
            <a:chOff x="5519936" y="1488468"/>
            <a:chExt cx="1381373" cy="660400"/>
          </a:xfrm>
          <a:effectLst>
            <a:outerShdw blurRad="50800" dist="38100" dir="2700000" algn="tl" rotWithShape="0">
              <a:prstClr val="black">
                <a:alpha val="40000"/>
              </a:prstClr>
            </a:outerShdw>
          </a:effectLst>
        </p:grpSpPr>
        <p:sp>
          <p:nvSpPr>
            <p:cNvPr id="21" name="平行四边形 20"/>
            <p:cNvSpPr/>
            <p:nvPr>
              <p:custDataLst>
                <p:tags r:id="rId19"/>
              </p:custDataLst>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2" name="文本框 21"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custDataLst>
                <p:tags r:id="rId20"/>
              </p:custDataLst>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04</a:t>
              </a:r>
            </a:p>
          </p:txBody>
        </p:sp>
      </p:grpSp>
      <p:grpSp>
        <p:nvGrpSpPr>
          <p:cNvPr id="33" name="组合 32"/>
          <p:cNvGrpSpPr/>
          <p:nvPr>
            <p:custDataLst>
              <p:tags r:id="rId5"/>
            </p:custDataLst>
          </p:nvPr>
        </p:nvGrpSpPr>
        <p:grpSpPr>
          <a:xfrm>
            <a:off x="7433851" y="1152075"/>
            <a:ext cx="1713322" cy="700891"/>
            <a:chOff x="7240217" y="1152075"/>
            <a:chExt cx="1713322" cy="700891"/>
          </a:xfrm>
        </p:grpSpPr>
        <p:sp>
          <p:nvSpPr>
            <p:cNvPr id="31" name="文本框 6"/>
            <p:cNvSpPr txBox="1">
              <a:spLocks noChangeArrowheads="1"/>
            </p:cNvSpPr>
            <p:nvPr>
              <p:custDataLst>
                <p:tags r:id="rId17"/>
              </p:custDataLst>
            </p:nvPr>
          </p:nvSpPr>
          <p:spPr bwMode="auto">
            <a:xfrm>
              <a:off x="7240217" y="1152075"/>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b="1" dirty="0">
                  <a:solidFill>
                    <a:srgbClr val="024282"/>
                  </a:solidFill>
                  <a:latin typeface="微软雅黑" panose="020B0503020204020204" pitchFamily="34" charset="-122"/>
                  <a:ea typeface="微软雅黑" panose="020B0503020204020204" pitchFamily="34" charset="-122"/>
                </a:rPr>
                <a:t>项目概述</a:t>
              </a:r>
              <a:endParaRPr kumimoji="0" lang="zh-CN" altLang="en-US" sz="28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32" name="矩形 31"/>
            <p:cNvSpPr/>
            <p:nvPr>
              <p:custDataLst>
                <p:tags r:id="rId18"/>
              </p:custDataLst>
            </p:nvPr>
          </p:nvSpPr>
          <p:spPr>
            <a:xfrm>
              <a:off x="8768809" y="1483634"/>
              <a:ext cx="184730" cy="369332"/>
            </a:xfrm>
            <a:prstGeom prst="rect">
              <a:avLst/>
            </a:prstGeom>
          </p:spPr>
          <p:txBody>
            <a:bodyPr wrap="none">
              <a:spAutoFit/>
            </a:body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800" b="0" i="0" u="none" strike="noStrike" kern="1200" cap="none" spc="0" normalizeH="0" baseline="0" noProof="0" dirty="0">
                <a:ln>
                  <a:noFill/>
                </a:ln>
                <a:solidFill>
                  <a:srgbClr val="024282"/>
                </a:solidFill>
                <a:effectLst/>
                <a:uLnTx/>
                <a:uFillTx/>
                <a:latin typeface="Calibri Light" panose="020F0302020204030204" pitchFamily="34" charset="0"/>
                <a:ea typeface="方正兰亭黑_GBK" panose="02000000000000000000" charset="-122"/>
                <a:cs typeface="+mn-cs"/>
              </a:endParaRPr>
            </a:p>
          </p:txBody>
        </p:sp>
      </p:grpSp>
      <p:sp>
        <p:nvSpPr>
          <p:cNvPr id="35" name="文本框 6"/>
          <p:cNvSpPr txBox="1">
            <a:spLocks noChangeArrowheads="1"/>
          </p:cNvSpPr>
          <p:nvPr>
            <p:custDataLst>
              <p:tags r:id="rId6"/>
            </p:custDataLst>
          </p:nvPr>
        </p:nvSpPr>
        <p:spPr bwMode="auto">
          <a:xfrm>
            <a:off x="7393768" y="2136028"/>
            <a:ext cx="162095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b="1" dirty="0">
                <a:solidFill>
                  <a:srgbClr val="024282"/>
                </a:solidFill>
                <a:latin typeface="微软雅黑" panose="020B0503020204020204" pitchFamily="34" charset="-122"/>
                <a:ea typeface="微软雅黑" panose="020B0503020204020204" pitchFamily="34" charset="-122"/>
              </a:rPr>
              <a:t>团队分工</a:t>
            </a:r>
            <a:endParaRPr kumimoji="0" lang="zh-CN" altLang="en-US" sz="28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38" name="文本框 6"/>
          <p:cNvSpPr txBox="1">
            <a:spLocks noChangeArrowheads="1"/>
          </p:cNvSpPr>
          <p:nvPr>
            <p:custDataLst>
              <p:tags r:id="rId7"/>
            </p:custDataLst>
          </p:nvPr>
        </p:nvSpPr>
        <p:spPr bwMode="auto">
          <a:xfrm>
            <a:off x="7349503" y="3119366"/>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b="1" dirty="0">
                <a:solidFill>
                  <a:srgbClr val="024282"/>
                </a:solidFill>
                <a:latin typeface="微软雅黑" panose="020B0503020204020204" pitchFamily="34" charset="-122"/>
                <a:ea typeface="微软雅黑" panose="020B0503020204020204" pitchFamily="34" charset="-122"/>
              </a:rPr>
              <a:t>系统架构设计</a:t>
            </a:r>
            <a:endParaRPr kumimoji="0" lang="zh-CN" altLang="en-US" sz="28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41" name="文本框 6"/>
          <p:cNvSpPr txBox="1">
            <a:spLocks noChangeArrowheads="1"/>
          </p:cNvSpPr>
          <p:nvPr>
            <p:custDataLst>
              <p:tags r:id="rId8"/>
            </p:custDataLst>
          </p:nvPr>
        </p:nvSpPr>
        <p:spPr bwMode="auto">
          <a:xfrm>
            <a:off x="7433851" y="4081120"/>
            <a:ext cx="233865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lang="zh-CN" altLang="en-US" sz="2800" b="1" dirty="0">
                <a:solidFill>
                  <a:srgbClr val="024282"/>
                </a:solidFill>
                <a:latin typeface="微软雅黑" panose="020B0503020204020204" pitchFamily="34" charset="-122"/>
                <a:ea typeface="微软雅黑" panose="020B0503020204020204" pitchFamily="34" charset="-122"/>
              </a:rPr>
              <a:t>功能实现解析</a:t>
            </a:r>
            <a:endParaRPr kumimoji="0" lang="zh-CN" altLang="en-US" sz="28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44" name="图片 4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8405167" y="85131"/>
            <a:ext cx="731827" cy="617370"/>
          </a:xfrm>
          <a:prstGeom prst="rect">
            <a:avLst/>
          </a:prstGeom>
        </p:spPr>
      </p:pic>
      <p:pic>
        <p:nvPicPr>
          <p:cNvPr id="53" name="图片 52"/>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8877824" y="169545"/>
            <a:ext cx="3499892" cy="409562"/>
          </a:xfrm>
          <a:prstGeom prst="rect">
            <a:avLst/>
          </a:prstGeom>
        </p:spPr>
      </p:pic>
      <p:grpSp>
        <p:nvGrpSpPr>
          <p:cNvPr id="54" name="组合 53"/>
          <p:cNvGrpSpPr/>
          <p:nvPr>
            <p:custDataLst>
              <p:tags r:id="rId9"/>
            </p:custDataLst>
          </p:nvPr>
        </p:nvGrpSpPr>
        <p:grpSpPr>
          <a:xfrm>
            <a:off x="5295934" y="4954675"/>
            <a:ext cx="1381373" cy="660400"/>
            <a:chOff x="5519936" y="1488468"/>
            <a:chExt cx="1381373" cy="660400"/>
          </a:xfrm>
          <a:effectLst>
            <a:outerShdw blurRad="50800" dist="38100" dir="2700000" algn="tl" rotWithShape="0">
              <a:prstClr val="black">
                <a:alpha val="40000"/>
              </a:prstClr>
            </a:outerShdw>
          </a:effectLst>
        </p:grpSpPr>
        <p:sp>
          <p:nvSpPr>
            <p:cNvPr id="55" name="平行四边形 54"/>
            <p:cNvSpPr/>
            <p:nvPr>
              <p:custDataLst>
                <p:tags r:id="rId15"/>
              </p:custDataLst>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56" name="文本框 55"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custDataLst>
                <p:tags r:id="rId16"/>
              </p:custDataLst>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05</a:t>
              </a:r>
            </a:p>
          </p:txBody>
        </p:sp>
      </p:grpSp>
      <p:grpSp>
        <p:nvGrpSpPr>
          <p:cNvPr id="59" name="组合 58"/>
          <p:cNvGrpSpPr/>
          <p:nvPr>
            <p:custDataLst>
              <p:tags r:id="rId10"/>
            </p:custDataLst>
          </p:nvPr>
        </p:nvGrpSpPr>
        <p:grpSpPr>
          <a:xfrm>
            <a:off x="5291920" y="5893014"/>
            <a:ext cx="1381373" cy="660400"/>
            <a:chOff x="5519936" y="1488468"/>
            <a:chExt cx="1381373" cy="660400"/>
          </a:xfrm>
          <a:effectLst>
            <a:outerShdw blurRad="50800" dist="38100" dir="2700000" algn="tl" rotWithShape="0">
              <a:prstClr val="black">
                <a:alpha val="40000"/>
              </a:prstClr>
            </a:outerShdw>
          </a:effectLst>
        </p:grpSpPr>
        <p:sp>
          <p:nvSpPr>
            <p:cNvPr id="60" name="平行四边形 59"/>
            <p:cNvSpPr/>
            <p:nvPr>
              <p:custDataLst>
                <p:tags r:id="rId13"/>
              </p:custDataLst>
            </p:nvPr>
          </p:nvSpPr>
          <p:spPr>
            <a:xfrm>
              <a:off x="5519936" y="1488468"/>
              <a:ext cx="1381373" cy="660400"/>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1" name="文本框 60" descr="e7d195523061f1c09e9d68d7cf438b91ef959ecb14fc25d26BBA7F7DBC18E55DFF4014AF651F0BF2569D4B6C1DA7F1A4683A481403BD872FC687266AD13265C1DE7C373772FD8728ABDD69ADD03BFF5BE2862BC891DBB79E43A8244B4D7DEEF5699FBCECC4B588A2B2DB873A491956D064FEA000E55D99376C74C72843D12C9B3B90E2D60B285D6553FF3EF3DB706EFF"/>
            <p:cNvSpPr txBox="1">
              <a:spLocks noChangeArrowheads="1"/>
            </p:cNvSpPr>
            <p:nvPr>
              <p:custDataLst>
                <p:tags r:id="rId14"/>
              </p:custDataLst>
            </p:nvPr>
          </p:nvSpPr>
          <p:spPr bwMode="auto">
            <a:xfrm>
              <a:off x="5597600" y="1541909"/>
              <a:ext cx="1086759" cy="584775"/>
            </a:xfrm>
            <a:prstGeom prst="rect">
              <a:avLst/>
            </a:prstGeom>
            <a:noFill/>
            <a:ln>
              <a:noFill/>
            </a:ln>
          </p:spPr>
          <p:txBody>
            <a:bodyPr wrap="squar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marL="0" marR="0" lvl="0" indent="0" algn="ctr" defTabSz="685800" rtl="0" eaLnBrk="1" fontAlgn="base" latinLnBrk="0" hangingPunct="1">
                <a:lnSpc>
                  <a:spcPct val="100000"/>
                </a:lnSpc>
                <a:spcBef>
                  <a:spcPct val="0"/>
                </a:spcBef>
                <a:spcAft>
                  <a:spcPct val="0"/>
                </a:spcAft>
                <a:buClrTx/>
                <a:buSzTx/>
                <a:buFontTx/>
                <a:buNone/>
                <a:tabLst>
                  <a:tab pos="2865755" algn="l"/>
                </a:tabLst>
                <a:defRPr/>
              </a:pPr>
              <a:r>
                <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rPr>
                <a:t>0</a:t>
              </a:r>
              <a:r>
                <a:rPr lang="en-US" altLang="zh-CN" sz="3200" b="1" dirty="0">
                  <a:solidFill>
                    <a:srgbClr val="024282"/>
                  </a:solidFill>
                  <a:latin typeface="Arial Black" panose="020B0A04020102020204" pitchFamily="34" charset="0"/>
                  <a:sym typeface="Calibri" panose="020F0502020204030204" pitchFamily="34" charset="0"/>
                </a:rPr>
                <a:t>6</a:t>
              </a:r>
              <a:endParaRPr kumimoji="0" lang="en-US" altLang="zh-CN" sz="3200" b="1" i="0" u="none" strike="noStrike" kern="1200" cap="none" spc="0" normalizeH="0" baseline="0" noProof="0" dirty="0">
                <a:ln>
                  <a:noFill/>
                </a:ln>
                <a:solidFill>
                  <a:srgbClr val="024282"/>
                </a:solidFill>
                <a:effectLst/>
                <a:uLnTx/>
                <a:uFillTx/>
                <a:latin typeface="Arial Black" panose="020B0A04020102020204" pitchFamily="34" charset="0"/>
                <a:ea typeface="微软雅黑" panose="020B0503020204020204" pitchFamily="34" charset="-122"/>
                <a:cs typeface="+mn-cs"/>
                <a:sym typeface="Calibri" panose="020F0502020204030204" pitchFamily="34" charset="0"/>
              </a:endParaRPr>
            </a:p>
          </p:txBody>
        </p:sp>
      </p:grpSp>
      <p:sp>
        <p:nvSpPr>
          <p:cNvPr id="62" name="文本框 6"/>
          <p:cNvSpPr txBox="1">
            <a:spLocks noChangeArrowheads="1"/>
          </p:cNvSpPr>
          <p:nvPr>
            <p:custDataLst>
              <p:tags r:id="rId11"/>
            </p:custDataLst>
          </p:nvPr>
        </p:nvSpPr>
        <p:spPr bwMode="auto">
          <a:xfrm>
            <a:off x="7462523" y="4974718"/>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技术创新亮点</a:t>
            </a:r>
          </a:p>
        </p:txBody>
      </p:sp>
      <p:sp>
        <p:nvSpPr>
          <p:cNvPr id="63" name="文本框 6"/>
          <p:cNvSpPr txBox="1">
            <a:spLocks noChangeArrowheads="1"/>
          </p:cNvSpPr>
          <p:nvPr>
            <p:custDataLst>
              <p:tags r:id="rId12"/>
            </p:custDataLst>
          </p:nvPr>
        </p:nvSpPr>
        <p:spPr bwMode="auto">
          <a:xfrm>
            <a:off x="7455833" y="5961604"/>
            <a:ext cx="233910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pitchFamily="34" charset="0"/>
                <a:ea typeface="方正宋刻本秀楷简体" panose="02000000000000000000" pitchFamily="2" charset="-122"/>
              </a:defRPr>
            </a:lvl1pPr>
            <a:lvl2pPr marL="742950" indent="-285750">
              <a:defRPr sz="1300">
                <a:solidFill>
                  <a:schemeClr val="tx1"/>
                </a:solidFill>
                <a:latin typeface="Calibri Light" panose="020F0302020204030204" pitchFamily="34" charset="0"/>
                <a:ea typeface="方正宋刻本秀楷简体" panose="02000000000000000000" pitchFamily="2" charset="-122"/>
              </a:defRPr>
            </a:lvl2pPr>
            <a:lvl3pPr marL="1143000" indent="-228600">
              <a:defRPr sz="1300">
                <a:solidFill>
                  <a:schemeClr val="tx1"/>
                </a:solidFill>
                <a:latin typeface="Calibri Light" panose="020F0302020204030204" pitchFamily="34" charset="0"/>
                <a:ea typeface="方正宋刻本秀楷简体" panose="02000000000000000000" pitchFamily="2" charset="-122"/>
              </a:defRPr>
            </a:lvl3pPr>
            <a:lvl4pPr marL="1600200" indent="-228600">
              <a:defRPr sz="1300">
                <a:solidFill>
                  <a:schemeClr val="tx1"/>
                </a:solidFill>
                <a:latin typeface="Calibri Light" panose="020F0302020204030204" pitchFamily="34" charset="0"/>
                <a:ea typeface="方正宋刻本秀楷简体" panose="02000000000000000000" pitchFamily="2" charset="-122"/>
              </a:defRPr>
            </a:lvl4pPr>
            <a:lvl5pPr marL="2057400" indent="-228600">
              <a:defRPr sz="1300">
                <a:solidFill>
                  <a:schemeClr val="tx1"/>
                </a:solidFill>
                <a:latin typeface="Calibri Light" panose="020F0302020204030204" pitchFamily="3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pitchFamily="34" charset="0"/>
                <a:ea typeface="方正宋刻本秀楷简体" panose="02000000000000000000"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未来发展规划</a:t>
            </a:r>
          </a:p>
        </p:txBody>
      </p:sp>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txBox="1"/>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05</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p:cNvSpPr txBox="1"/>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6600" dirty="0"/>
              <a:t>技术创新亮点</a:t>
            </a:r>
            <a:endPar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p:cNvGrpSpPr/>
          <p:nvPr/>
        </p:nvGrpSpPr>
        <p:grpSpPr>
          <a:xfrm>
            <a:off x="-3049556" y="-2033814"/>
            <a:ext cx="7489372" cy="4795157"/>
            <a:chOff x="-3802743" y="-2148114"/>
            <a:chExt cx="7489372" cy="4795157"/>
          </a:xfrm>
        </p:grpSpPr>
        <p:sp>
          <p:nvSpPr>
            <p:cNvPr id="5" name="平行四边形 4"/>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 name="组合 6"/>
          <p:cNvGrpSpPr/>
          <p:nvPr/>
        </p:nvGrpSpPr>
        <p:grpSpPr>
          <a:xfrm flipH="1" flipV="1">
            <a:off x="7824192" y="4149080"/>
            <a:ext cx="7489372" cy="4651141"/>
            <a:chOff x="-3802743" y="-2004098"/>
            <a:chExt cx="7489372" cy="4651141"/>
          </a:xfrm>
        </p:grpSpPr>
        <p:sp>
          <p:nvSpPr>
            <p:cNvPr id="8" name="平行四边形 7"/>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6" name="直接连接符 15"/>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641887" y="4460907"/>
            <a:ext cx="6088996" cy="369332"/>
          </a:xfrm>
          <a:prstGeom prst="rect">
            <a:avLst/>
          </a:prstGeom>
        </p:spPr>
        <p:txBody>
          <a:bodyPr wrap="square">
            <a:spAutoFit/>
          </a:bodyPr>
          <a:lstStyle/>
          <a:p>
            <a:pPr lvl="0" algn="just" fontAlgn="base">
              <a:spcBef>
                <a:spcPct val="0"/>
              </a:spcBef>
              <a:spcAft>
                <a:spcPct val="0"/>
              </a:spcAft>
              <a:defRPr/>
            </a:pPr>
            <a:r>
              <a:rPr lang="en-US" altLang="zh-CN" dirty="0">
                <a:solidFill>
                  <a:srgbClr val="024282"/>
                </a:solidFill>
                <a:latin typeface="Calibri Light" panose="020F0302020204030204" pitchFamily="34" charset="0"/>
              </a:rPr>
              <a:t>Highlights of Technological Innovation</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480" y="260648"/>
            <a:ext cx="3499407" cy="408467"/>
          </a:xfrm>
          <a:prstGeom prst="rect">
            <a:avLst/>
          </a:prstGeom>
        </p:spPr>
      </p:pic>
      <p:pic>
        <p:nvPicPr>
          <p:cNvPr id="58" name="图片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085" y="171298"/>
            <a:ext cx="731583" cy="615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检查检验流程</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 name="TextBox 4"/>
          <p:cNvSpPr txBox="1"/>
          <p:nvPr/>
        </p:nvSpPr>
        <p:spPr>
          <a:xfrm>
            <a:off x="1294063" y="1429028"/>
            <a:ext cx="10311874" cy="708938"/>
          </a:xfrm>
          <a:prstGeom prst="rect">
            <a:avLst/>
          </a:prstGeom>
        </p:spPr>
        <p:txBody>
          <a:bodyPr vert="horz" wrap="square" lIns="123825" tIns="0" rIns="57150" bIns="0" rtlCol="0" anchor="t" anchorCtr="0">
            <a:noAutofit/>
          </a:bodyPr>
          <a:lstStyle/>
          <a:p>
            <a:pPr>
              <a:lnSpc>
                <a:spcPct val="140000"/>
              </a:lnSpc>
            </a:pP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利用</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SpringAI</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响应式编程特性，配合阿里云百炼大模型的</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流式输出能力</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重构病历数据状态管理。当医生录入</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患者信息</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等动态信息时，通过</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reactive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数据流实时推送至大模型，进行系统无卡顿渲染</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AI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分析结果，保障医生操作体验流畅，实现医疗影像、主诉信息的低延迟交互</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p>
        </p:txBody>
      </p:sp>
      <p:sp>
        <p:nvSpPr>
          <p:cNvPr id="11" name="AutoShape 5"/>
          <p:cNvSpPr/>
          <p:nvPr/>
        </p:nvSpPr>
        <p:spPr>
          <a:xfrm>
            <a:off x="839115" y="1512589"/>
            <a:ext cx="197186" cy="197186"/>
          </a:xfrm>
          <a:prstGeom prst="ellipse">
            <a:avLst/>
          </a:prstGeom>
          <a:solidFill>
            <a:schemeClr val="accent1">
              <a:alpha val="100000"/>
            </a:schemeClr>
          </a:solidFill>
        </p:spPr>
      </p:sp>
      <p:sp>
        <p:nvSpPr>
          <p:cNvPr id="13" name="AutoShape 6"/>
          <p:cNvSpPr/>
          <p:nvPr/>
        </p:nvSpPr>
        <p:spPr>
          <a:xfrm>
            <a:off x="839115" y="2734848"/>
            <a:ext cx="197186" cy="197186"/>
          </a:xfrm>
          <a:prstGeom prst="ellipse">
            <a:avLst/>
          </a:prstGeom>
          <a:solidFill>
            <a:schemeClr val="accent1">
              <a:alpha val="100000"/>
            </a:schemeClr>
          </a:solidFill>
        </p:spPr>
      </p:sp>
      <p:sp>
        <p:nvSpPr>
          <p:cNvPr id="25" name="AutoShape 7"/>
          <p:cNvSpPr/>
          <p:nvPr/>
        </p:nvSpPr>
        <p:spPr>
          <a:xfrm>
            <a:off x="839115" y="5185395"/>
            <a:ext cx="197186" cy="197186"/>
          </a:xfrm>
          <a:prstGeom prst="ellipse">
            <a:avLst/>
          </a:prstGeom>
          <a:solidFill>
            <a:schemeClr val="accent1">
              <a:alpha val="100000"/>
            </a:schemeClr>
          </a:solidFill>
        </p:spPr>
      </p:sp>
      <p:sp>
        <p:nvSpPr>
          <p:cNvPr id="26" name="AutoShape 9"/>
          <p:cNvSpPr/>
          <p:nvPr/>
        </p:nvSpPr>
        <p:spPr>
          <a:xfrm>
            <a:off x="839115" y="3958481"/>
            <a:ext cx="197186" cy="197186"/>
          </a:xfrm>
          <a:prstGeom prst="ellipse">
            <a:avLst/>
          </a:prstGeom>
          <a:solidFill>
            <a:schemeClr val="accent1">
              <a:alpha val="100000"/>
            </a:schemeClr>
          </a:solidFill>
        </p:spPr>
      </p:sp>
      <p:sp>
        <p:nvSpPr>
          <p:cNvPr id="62" name="TextBox 10"/>
          <p:cNvSpPr txBox="1"/>
          <p:nvPr/>
        </p:nvSpPr>
        <p:spPr>
          <a:xfrm>
            <a:off x="1297192" y="2503866"/>
            <a:ext cx="4348638" cy="605790"/>
          </a:xfrm>
          <a:prstGeom prst="rect">
            <a:avLst/>
          </a:prstGeom>
        </p:spPr>
        <p:txBody>
          <a:bodyPr vert="horz" wrap="square" lIns="123825" tIns="123825" rIns="57150" bIns="123825" rtlCol="0" anchor="ctr" anchorCtr="0">
            <a:noAutofit/>
          </a:bodyPr>
          <a:lstStyle/>
          <a:p>
            <a:pPr>
              <a:lnSpc>
                <a:spcPct val="100000"/>
              </a:lnSpc>
              <a:spcBef>
                <a:spcPts val="375"/>
              </a:spcBef>
            </a:pPr>
            <a:endParaRPr lang="en-US" sz="9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3" name="TextBox 11"/>
          <p:cNvSpPr txBox="1"/>
          <p:nvPr/>
        </p:nvSpPr>
        <p:spPr>
          <a:xfrm>
            <a:off x="1290998" y="2639234"/>
            <a:ext cx="10311874" cy="708938"/>
          </a:xfrm>
          <a:prstGeom prst="rect">
            <a:avLst/>
          </a:prstGeom>
        </p:spPr>
        <p:txBody>
          <a:bodyPr vert="horz" wrap="square" lIns="123825" tIns="0" rIns="57150" bIns="0" rtlCol="0" anchor="t" anchorCtr="0">
            <a:noAutofit/>
          </a:bodyPr>
          <a:lstStyle/>
          <a:p>
            <a:pPr>
              <a:lnSpc>
                <a:spcPct val="140000"/>
              </a:lnSpc>
            </a:pP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用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SpringAI</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生命周期钩子替代传统调用，医生点</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“AI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分析</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时，onModelReady</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钩子先检查病历完整性（如</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过敏史、既往史是否填全</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再调用百炼大模型。像界面中</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诊断癌症但缺病理</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的情况，因钩子校验到</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检查结果未填</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”，AI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会优先提示</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补充检验数据</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避免无效分析，保障</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AI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评审时机精准，提升诊断建议实用性</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p>
        </p:txBody>
      </p:sp>
      <p:sp>
        <p:nvSpPr>
          <p:cNvPr id="64" name="TextBox 12"/>
          <p:cNvSpPr txBox="1"/>
          <p:nvPr/>
        </p:nvSpPr>
        <p:spPr>
          <a:xfrm>
            <a:off x="1297192" y="3735521"/>
            <a:ext cx="4348638" cy="605790"/>
          </a:xfrm>
          <a:prstGeom prst="rect">
            <a:avLst/>
          </a:prstGeom>
        </p:spPr>
        <p:txBody>
          <a:bodyPr vert="horz" wrap="square" lIns="123825" tIns="123825" rIns="57150" bIns="123825" rtlCol="0" anchor="ctr" anchorCtr="0">
            <a:noAutofit/>
          </a:bodyPr>
          <a:lstStyle/>
          <a:p>
            <a:pPr>
              <a:lnSpc>
                <a:spcPct val="120000"/>
              </a:lnSpc>
              <a:spcBef>
                <a:spcPts val="450"/>
              </a:spcBef>
            </a:pPr>
            <a:r>
              <a:rPr lang="en-US" sz="2000" b="1">
                <a:solidFill>
                  <a:schemeClr val="accent1">
                    <a:alpha val="100000"/>
                  </a:schemeClr>
                </a:solidFill>
                <a:latin typeface="Noto Sans SC" panose="020B0200000000000000" charset="-122"/>
                <a:ea typeface="Noto Sans SC" panose="020B0200000000000000" charset="-122"/>
                <a:cs typeface="Noto Sans SC" panose="020B0200000000000000" charset="-122"/>
              </a:rPr>
              <a:t> </a:t>
            </a:r>
          </a:p>
        </p:txBody>
      </p:sp>
      <p:sp>
        <p:nvSpPr>
          <p:cNvPr id="65" name="TextBox 13"/>
          <p:cNvSpPr txBox="1"/>
          <p:nvPr/>
        </p:nvSpPr>
        <p:spPr>
          <a:xfrm>
            <a:off x="1294063" y="3924818"/>
            <a:ext cx="10311874" cy="708938"/>
          </a:xfrm>
          <a:prstGeom prst="rect">
            <a:avLst/>
          </a:prstGeom>
        </p:spPr>
        <p:txBody>
          <a:bodyPr vert="horz" wrap="square" lIns="123825" tIns="0" rIns="57150" bIns="0" rtlCol="0" anchor="t" anchorCtr="0">
            <a:noAutofit/>
          </a:bodyPr>
          <a:lstStyle/>
          <a:p>
            <a:pPr>
              <a:lnSpc>
                <a:spcPct val="140000"/>
              </a:lnSpc>
            </a:pP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基于</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SpringAI</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整合百炼大模型的医疗知识，当评审</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患者病情</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sz="15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病历时，AI</a:t>
            </a:r>
            <a:r>
              <a:rPr lang="en-US" sz="1500" dirty="0">
                <a:solidFill>
                  <a:schemeClr val="dk1">
                    <a:alpha val="100000"/>
                  </a:schemeClr>
                </a:solidFill>
                <a:latin typeface="Noto Sans SC" panose="020B0200000000000000" charset="-122"/>
                <a:ea typeface="Noto Sans SC" panose="020B0200000000000000" charset="-122"/>
                <a:cs typeface="Noto Sans SC" panose="020B0200000000000000" charset="-122"/>
              </a:rPr>
              <a:t> 自动关联病情以及可能导致病情的原因。不仅提出病历的相关问题还给出书写建议以及检查建议，帮医生避免单一科室思维，减少多病共存时的诊断遗漏，让病历覆盖更全面的诊疗考量 。</a:t>
            </a:r>
          </a:p>
        </p:txBody>
      </p:sp>
      <p:sp>
        <p:nvSpPr>
          <p:cNvPr id="66" name="TextBox 14"/>
          <p:cNvSpPr txBox="1"/>
          <p:nvPr/>
        </p:nvSpPr>
        <p:spPr>
          <a:xfrm>
            <a:off x="1320800" y="4833764"/>
            <a:ext cx="4348638" cy="605790"/>
          </a:xfrm>
          <a:prstGeom prst="rect">
            <a:avLst/>
          </a:prstGeom>
        </p:spPr>
        <p:txBody>
          <a:bodyPr vert="horz" wrap="square" lIns="123825" tIns="123825" rIns="57150" bIns="123825" rtlCol="0" anchor="ctr" anchorCtr="0">
            <a:noAutofit/>
          </a:bodyPr>
          <a:lstStyle/>
          <a:p>
            <a:pPr>
              <a:lnSpc>
                <a:spcPct val="100000"/>
              </a:lnSpc>
              <a:spcBef>
                <a:spcPts val="375"/>
              </a:spcBef>
            </a:pPr>
            <a:endParaRPr lang="en-US" sz="90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67" name="TextBox 15"/>
          <p:cNvSpPr txBox="1"/>
          <p:nvPr/>
        </p:nvSpPr>
        <p:spPr>
          <a:xfrm>
            <a:off x="1290998" y="5140587"/>
            <a:ext cx="10311874" cy="708938"/>
          </a:xfrm>
          <a:prstGeom prst="rect">
            <a:avLst/>
          </a:prstGeom>
        </p:spPr>
        <p:txBody>
          <a:bodyPr vert="horz" wrap="square" lIns="123825" tIns="0" rIns="57150" bIns="0" rtlCol="0" anchor="t" anchorCtr="0">
            <a:noAutofit/>
          </a:bodyPr>
          <a:lstStyle/>
          <a:p>
            <a:pPr>
              <a:lnSpc>
                <a:spcPct val="100000"/>
              </a:lnSpc>
              <a:spcBef>
                <a:spcPts val="375"/>
              </a:spcBef>
            </a:pPr>
            <a:r>
              <a:rPr lang="en-US" sz="1500" dirty="0" err="1">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借助</a:t>
            </a:r>
            <a:r>
              <a:rPr lang="en-US" sz="1500" dirty="0">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 </a:t>
            </a:r>
            <a:r>
              <a:rPr lang="en-US" sz="1500" dirty="0" err="1">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SpringAI</a:t>
            </a:r>
            <a:r>
              <a:rPr lang="en-US" sz="1500" dirty="0">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 </a:t>
            </a:r>
            <a:r>
              <a:rPr lang="en-US" sz="1500" dirty="0" err="1">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响应式交互</a:t>
            </a:r>
            <a:r>
              <a:rPr lang="en-US" sz="1500" dirty="0">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 + </a:t>
            </a:r>
            <a:r>
              <a:rPr lang="en-US" sz="1500" dirty="0" err="1">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百炼大模型的实时推理，医生录入</a:t>
            </a:r>
            <a:r>
              <a:rPr lang="en-US" sz="1500" dirty="0">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 </a:t>
            </a:r>
            <a:r>
              <a:rPr lang="en-US" sz="1500" dirty="0" err="1">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患者病情主诉时，AI</a:t>
            </a:r>
            <a:r>
              <a:rPr lang="en-US" sz="1500" dirty="0">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 </a:t>
            </a:r>
            <a:r>
              <a:rPr lang="en-US" sz="1500" dirty="0" err="1">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同步分析。像</a:t>
            </a:r>
            <a:r>
              <a:rPr lang="en-US" sz="1500" dirty="0">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 “</a:t>
            </a:r>
            <a:r>
              <a:rPr lang="en-US" sz="1500" dirty="0" err="1">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现病治疗情况填‘未治愈</a:t>
            </a:r>
            <a:r>
              <a:rPr lang="en-US" sz="1500" dirty="0">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 </a:t>
            </a:r>
            <a:r>
              <a:rPr lang="en-US" sz="1500" dirty="0" err="1">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后，系统可以提示</a:t>
            </a:r>
            <a:r>
              <a:rPr lang="en-US" sz="1500" dirty="0">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 </a:t>
            </a:r>
            <a:r>
              <a:rPr lang="en-US" sz="1500" dirty="0" err="1">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出检查检验以及注意事项，医生写病历的同时就能修正问题，不用等写完再返工，让病历书写更高效、错误更少</a:t>
            </a:r>
            <a:r>
              <a:rPr lang="en-US" sz="1500" dirty="0">
                <a:solidFill>
                  <a:srgbClr val="000000">
                    <a:alpha val="84706"/>
                    <a:alpha val="85000"/>
                  </a:srgbClr>
                </a:solidFill>
                <a:highlight>
                  <a:srgbClr val="FFFFFF"/>
                </a:highlight>
                <a:latin typeface="Noto Sans SC" panose="020B0200000000000000" charset="-122"/>
                <a:ea typeface="Noto Sans SC" panose="020B0200000000000000" charset="-122"/>
                <a:cs typeface="Noto Sans SC" panose="020B0200000000000000" charset="-122"/>
              </a:rPr>
              <a:t> 。</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6093" y="6285369"/>
            <a:ext cx="920576" cy="493819"/>
          </a:xfrm>
          <a:prstGeom prst="rect">
            <a:avLst/>
          </a:prstGeom>
        </p:spPr>
      </p:pic>
      <p:pic>
        <p:nvPicPr>
          <p:cNvPr id="58" name="图片 5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085" y="171298"/>
            <a:ext cx="731583" cy="615749"/>
          </a:xfrm>
          <a:prstGeom prst="rect">
            <a:avLst/>
          </a:prstGeom>
        </p:spPr>
      </p:pic>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480" y="260648"/>
            <a:ext cx="3499407" cy="4084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AI</a:t>
            </a: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评审患者药方</a:t>
            </a:r>
          </a:p>
        </p:txBody>
      </p:sp>
      <p:sp>
        <p:nvSpPr>
          <p:cNvPr id="2" name="AutoShape 2"/>
          <p:cNvSpPr/>
          <p:nvPr/>
        </p:nvSpPr>
        <p:spPr>
          <a:xfrm>
            <a:off x="695363" y="4019832"/>
            <a:ext cx="638629" cy="638629"/>
          </a:xfrm>
          <a:prstGeom prst="rect">
            <a:avLst/>
          </a:prstGeom>
          <a:noFill/>
          <a:ln w="19050">
            <a:solidFill>
              <a:schemeClr val="accent1">
                <a:alpha val="100000"/>
              </a:schemeClr>
            </a:solidFill>
            <a:prstDash val="solid"/>
          </a:ln>
        </p:spPr>
      </p:sp>
      <p:sp>
        <p:nvSpPr>
          <p:cNvPr id="11" name="AutoShape 3"/>
          <p:cNvSpPr/>
          <p:nvPr/>
        </p:nvSpPr>
        <p:spPr>
          <a:xfrm>
            <a:off x="6255856" y="1734787"/>
            <a:ext cx="638629" cy="638629"/>
          </a:xfrm>
          <a:prstGeom prst="rect">
            <a:avLst/>
          </a:prstGeom>
          <a:noFill/>
          <a:ln w="19050">
            <a:solidFill>
              <a:schemeClr val="accent1">
                <a:alpha val="100000"/>
              </a:schemeClr>
            </a:solidFill>
            <a:prstDash val="solid"/>
          </a:ln>
        </p:spPr>
      </p:sp>
      <p:sp>
        <p:nvSpPr>
          <p:cNvPr id="12" name="AutoShape 4"/>
          <p:cNvSpPr/>
          <p:nvPr/>
        </p:nvSpPr>
        <p:spPr>
          <a:xfrm>
            <a:off x="6255856" y="4021932"/>
            <a:ext cx="638629" cy="638629"/>
          </a:xfrm>
          <a:prstGeom prst="rect">
            <a:avLst/>
          </a:prstGeom>
          <a:noFill/>
          <a:ln w="19050">
            <a:solidFill>
              <a:schemeClr val="accent1">
                <a:alpha val="100000"/>
              </a:schemeClr>
            </a:solidFill>
            <a:prstDash val="solid"/>
          </a:ln>
        </p:spPr>
      </p:sp>
      <p:sp>
        <p:nvSpPr>
          <p:cNvPr id="13" name="TextBox 5"/>
          <p:cNvSpPr txBox="1"/>
          <p:nvPr/>
        </p:nvSpPr>
        <p:spPr>
          <a:xfrm>
            <a:off x="1530231" y="2058117"/>
            <a:ext cx="4238625" cy="1553143"/>
          </a:xfrm>
          <a:prstGeom prst="rect">
            <a:avLst/>
          </a:prstGeom>
        </p:spPr>
        <p:txBody>
          <a:bodyPr vert="horz" wrap="square" lIns="123825" tIns="57150" rIns="57150" bIns="57150" rtlCol="0" anchor="t" anchorCtr="0">
            <a:noAutofit/>
          </a:bodyPr>
          <a:lstStyle/>
          <a:p>
            <a:pPr>
              <a:lnSpc>
                <a:spcPct val="140000"/>
              </a:lnSpc>
            </a:pPr>
            <a:r>
              <a:rPr lang="en-US" sz="1200">
                <a:solidFill>
                  <a:srgbClr val="000000">
                    <a:alpha val="84706"/>
                    <a:alpha val="85000"/>
                  </a:srgbClr>
                </a:solidFill>
                <a:highlight>
                  <a:srgbClr val="FFFFFF"/>
                </a:highlight>
              </a:rPr>
              <a:t>AI 深度对接医疗信息系统，精准捕获患者完整诊断信息，涵盖疾病名称、病理分期、并发症、过敏史等关键内容。以癌症患者为例，会详细采集 “癌症类型（如肺癌 ）、病理分级（如腺癌 Ⅰ 期 ）、是否存在转移” 等信息，为后续药方评审构建全面、精准的诊断基线，确保药方与病情高度适配 。</a:t>
            </a:r>
          </a:p>
        </p:txBody>
      </p:sp>
      <p:sp>
        <p:nvSpPr>
          <p:cNvPr id="25" name="TextBox 6"/>
          <p:cNvSpPr txBox="1"/>
          <p:nvPr/>
        </p:nvSpPr>
        <p:spPr>
          <a:xfrm>
            <a:off x="1530231" y="1480894"/>
            <a:ext cx="4219575" cy="738707"/>
          </a:xfrm>
          <a:prstGeom prst="rect">
            <a:avLst/>
          </a:prstGeom>
        </p:spPr>
        <p:txBody>
          <a:bodyPr vert="horz" wrap="square" lIns="123825" tIns="123825" rIns="57150" bIns="123825" rtlCol="0" anchor="ctr" anchorCtr="0">
            <a:noAutofit/>
          </a:bodyPr>
          <a:lstStyle/>
          <a:p>
            <a:pPr>
              <a:lnSpc>
                <a:spcPct val="150000"/>
              </a:lnSpc>
            </a:pPr>
            <a:r>
              <a:rPr lang="en-US" sz="2400" b="1">
                <a:solidFill>
                  <a:schemeClr val="accent1">
                    <a:alpha val="100000"/>
                  </a:schemeClr>
                </a:solidFill>
                <a:latin typeface="Noto Sans SC" panose="020B0200000000000000" charset="-122"/>
                <a:ea typeface="Noto Sans SC" panose="020B0200000000000000" charset="-122"/>
                <a:cs typeface="Noto Sans SC" panose="020B0200000000000000" charset="-122"/>
              </a:rPr>
              <a:t>AI采集当前诊断</a:t>
            </a:r>
          </a:p>
        </p:txBody>
      </p:sp>
      <p:sp>
        <p:nvSpPr>
          <p:cNvPr id="26" name="TextBox 7"/>
          <p:cNvSpPr txBox="1"/>
          <p:nvPr/>
        </p:nvSpPr>
        <p:spPr>
          <a:xfrm>
            <a:off x="1530231" y="4404944"/>
            <a:ext cx="4238625" cy="1534863"/>
          </a:xfrm>
          <a:prstGeom prst="rect">
            <a:avLst/>
          </a:prstGeom>
        </p:spPr>
        <p:txBody>
          <a:bodyPr vert="horz" wrap="square" lIns="123825" tIns="57150" rIns="57150" bIns="57150" rtlCol="0" anchor="t" anchorCtr="0">
            <a:noAutofit/>
          </a:bodyPr>
          <a:lstStyle/>
          <a:p>
            <a:pPr>
              <a:lnSpc>
                <a:spcPct val="140000"/>
              </a:lnSpc>
            </a:pPr>
            <a:r>
              <a:rPr lang="en-US" sz="1200">
                <a:solidFill>
                  <a:srgbClr val="000000">
                    <a:alpha val="84706"/>
                    <a:alpha val="85000"/>
                  </a:srgbClr>
                </a:solidFill>
                <a:highlight>
                  <a:srgbClr val="FFFFFF"/>
                </a:highlight>
              </a:rPr>
              <a:t>基于采集的药方与诊断信息，AI 深入解析药品作用机制与病情的关联逻辑。针对抗癌药方，会详细说明 “药物 A 可抑制肿瘤细胞增殖通路、药物 B 能缓解化疗副作用（如恶心 ）”，清晰呈现 “每种药物对病情的直接治疗作用、辅助支持价值”，帮助医生与患者理解 “为何用这些药、药物如何对抗疾病” 。</a:t>
            </a:r>
          </a:p>
        </p:txBody>
      </p:sp>
      <p:sp>
        <p:nvSpPr>
          <p:cNvPr id="27" name="TextBox 8"/>
          <p:cNvSpPr txBox="1"/>
          <p:nvPr/>
        </p:nvSpPr>
        <p:spPr>
          <a:xfrm>
            <a:off x="1530231" y="3808422"/>
            <a:ext cx="4219575" cy="736876"/>
          </a:xfrm>
          <a:prstGeom prst="rect">
            <a:avLst/>
          </a:prstGeom>
        </p:spPr>
        <p:txBody>
          <a:bodyPr vert="horz" wrap="square" lIns="123825" tIns="123825" rIns="57150" bIns="123825" rtlCol="0" anchor="ctr" anchorCtr="0">
            <a:noAutofit/>
          </a:bodyPr>
          <a:lstStyle/>
          <a:p>
            <a:pPr>
              <a:lnSpc>
                <a:spcPct val="150000"/>
              </a:lnSpc>
            </a:pPr>
            <a:r>
              <a:rPr lang="en-US" sz="2400" b="1">
                <a:solidFill>
                  <a:schemeClr val="accent1">
                    <a:alpha val="100000"/>
                  </a:schemeClr>
                </a:solidFill>
                <a:latin typeface="Noto Sans SC" panose="020B0200000000000000" charset="-122"/>
                <a:ea typeface="Noto Sans SC" panose="020B0200000000000000" charset="-122"/>
                <a:cs typeface="Noto Sans SC" panose="020B0200000000000000" charset="-122"/>
              </a:rPr>
              <a:t>描述药方病理关系</a:t>
            </a:r>
          </a:p>
        </p:txBody>
      </p:sp>
      <p:sp>
        <p:nvSpPr>
          <p:cNvPr id="34" name="TextBox 9"/>
          <p:cNvSpPr txBox="1"/>
          <p:nvPr/>
        </p:nvSpPr>
        <p:spPr>
          <a:xfrm>
            <a:off x="7167428" y="2158306"/>
            <a:ext cx="4238625" cy="1557159"/>
          </a:xfrm>
          <a:prstGeom prst="rect">
            <a:avLst/>
          </a:prstGeom>
        </p:spPr>
        <p:txBody>
          <a:bodyPr vert="horz" wrap="square" lIns="123825" tIns="57150" rIns="57150" bIns="57150" rtlCol="0" anchor="t" anchorCtr="0">
            <a:noAutofit/>
          </a:bodyPr>
          <a:lstStyle/>
          <a:p>
            <a:pPr>
              <a:lnSpc>
                <a:spcPct val="100000"/>
              </a:lnSpc>
              <a:spcBef>
                <a:spcPts val="375"/>
              </a:spcBef>
            </a:pPr>
            <a:r>
              <a:rPr lang="en-US" sz="1200">
                <a:solidFill>
                  <a:srgbClr val="000000">
                    <a:alpha val="84706"/>
                    <a:alpha val="85000"/>
                  </a:srgbClr>
                </a:solidFill>
                <a:highlight>
                  <a:srgbClr val="FFFFFF"/>
                </a:highlight>
              </a:rPr>
              <a:t>AI 主动抓取医生开具的药方详情，包括药品名称、剂型、剂量、用法频次，以及用药疗程规划。同时，关联医院药品知识库与临床指南，从 “药品适应症匹配度（如抗癌药是否对应癌症类型 ）、药物相互作用（多药联用是否冲突 ）、剂量合理性 等维度，对药方进行系统性校验，为医生提供专业评审参考 。</a:t>
            </a:r>
          </a:p>
        </p:txBody>
      </p:sp>
      <p:sp>
        <p:nvSpPr>
          <p:cNvPr id="35" name="TextBox 10"/>
          <p:cNvSpPr txBox="1"/>
          <p:nvPr/>
        </p:nvSpPr>
        <p:spPr>
          <a:xfrm>
            <a:off x="7107882" y="1476878"/>
            <a:ext cx="4219575" cy="749453"/>
          </a:xfrm>
          <a:prstGeom prst="rect">
            <a:avLst/>
          </a:prstGeom>
        </p:spPr>
        <p:txBody>
          <a:bodyPr vert="horz" wrap="square" lIns="123825" tIns="123825" rIns="57150" bIns="123825" rtlCol="0" anchor="ctr" anchorCtr="0">
            <a:noAutofit/>
          </a:bodyPr>
          <a:lstStyle/>
          <a:p>
            <a:pPr>
              <a:lnSpc>
                <a:spcPct val="150000"/>
              </a:lnSpc>
            </a:pPr>
            <a:r>
              <a:rPr lang="en-US" sz="2400" b="1">
                <a:solidFill>
                  <a:schemeClr val="accent1">
                    <a:alpha val="100000"/>
                  </a:schemeClr>
                </a:solidFill>
                <a:latin typeface="Noto Sans SC" panose="020B0200000000000000" charset="-122"/>
                <a:ea typeface="Noto Sans SC" panose="020B0200000000000000" charset="-122"/>
                <a:cs typeface="Noto Sans SC" panose="020B0200000000000000" charset="-122"/>
              </a:rPr>
              <a:t>AI评审医生开具药方</a:t>
            </a:r>
          </a:p>
        </p:txBody>
      </p:sp>
      <p:sp>
        <p:nvSpPr>
          <p:cNvPr id="36" name="TextBox 11"/>
          <p:cNvSpPr txBox="1"/>
          <p:nvPr/>
        </p:nvSpPr>
        <p:spPr>
          <a:xfrm>
            <a:off x="589863" y="1786503"/>
            <a:ext cx="849630" cy="4819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panose="020B0200000000000000" charset="-122"/>
                <a:ea typeface="Noto Sans SC" panose="020B0200000000000000" charset="-122"/>
                <a:cs typeface="Noto Sans SC" panose="020B0200000000000000" charset="-122"/>
              </a:rPr>
              <a:t>01</a:t>
            </a:r>
          </a:p>
        </p:txBody>
      </p:sp>
      <p:sp>
        <p:nvSpPr>
          <p:cNvPr id="37" name="TextBox 12"/>
          <p:cNvSpPr txBox="1"/>
          <p:nvPr/>
        </p:nvSpPr>
        <p:spPr>
          <a:xfrm>
            <a:off x="589863" y="4087762"/>
            <a:ext cx="849630" cy="5200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panose="020B0200000000000000" charset="-122"/>
                <a:ea typeface="Noto Sans SC" panose="020B0200000000000000" charset="-122"/>
                <a:cs typeface="Noto Sans SC" panose="020B0200000000000000" charset="-122"/>
              </a:rPr>
              <a:t>03</a:t>
            </a:r>
          </a:p>
        </p:txBody>
      </p:sp>
      <p:sp>
        <p:nvSpPr>
          <p:cNvPr id="38" name="TextBox 13"/>
          <p:cNvSpPr txBox="1"/>
          <p:nvPr/>
        </p:nvSpPr>
        <p:spPr>
          <a:xfrm>
            <a:off x="6150355" y="1794068"/>
            <a:ext cx="849630" cy="5200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panose="020B0200000000000000" charset="-122"/>
                <a:ea typeface="Noto Sans SC" panose="020B0200000000000000" charset="-122"/>
                <a:cs typeface="Noto Sans SC" panose="020B0200000000000000" charset="-122"/>
              </a:rPr>
              <a:t>02</a:t>
            </a:r>
          </a:p>
        </p:txBody>
      </p:sp>
      <p:sp>
        <p:nvSpPr>
          <p:cNvPr id="39" name="AutoShape 14"/>
          <p:cNvSpPr/>
          <p:nvPr/>
        </p:nvSpPr>
        <p:spPr>
          <a:xfrm>
            <a:off x="695363" y="1708171"/>
            <a:ext cx="638629" cy="638629"/>
          </a:xfrm>
          <a:prstGeom prst="rect">
            <a:avLst/>
          </a:prstGeom>
          <a:noFill/>
          <a:ln w="19050">
            <a:solidFill>
              <a:schemeClr val="accent1">
                <a:alpha val="100000"/>
              </a:schemeClr>
            </a:solidFill>
            <a:prstDash val="solid"/>
          </a:ln>
        </p:spPr>
      </p:sp>
      <p:sp>
        <p:nvSpPr>
          <p:cNvPr id="40" name="TextBox 16"/>
          <p:cNvSpPr txBox="1"/>
          <p:nvPr/>
        </p:nvSpPr>
        <p:spPr>
          <a:xfrm>
            <a:off x="7107882" y="4404944"/>
            <a:ext cx="4238625" cy="1505411"/>
          </a:xfrm>
          <a:prstGeom prst="rect">
            <a:avLst/>
          </a:prstGeom>
        </p:spPr>
        <p:txBody>
          <a:bodyPr vert="horz" wrap="square" lIns="123825" tIns="57150" rIns="57150" bIns="57150" rtlCol="0" anchor="t" anchorCtr="0">
            <a:noAutofit/>
          </a:bodyPr>
          <a:lstStyle/>
          <a:p>
            <a:pPr>
              <a:lnSpc>
                <a:spcPct val="100000"/>
              </a:lnSpc>
              <a:spcBef>
                <a:spcPts val="375"/>
              </a:spcBef>
            </a:pPr>
            <a:r>
              <a:rPr lang="en-US" sz="1200">
                <a:solidFill>
                  <a:srgbClr val="595044">
                    <a:alpha val="100000"/>
                  </a:srgbClr>
                </a:solidFill>
                <a:highlight>
                  <a:srgbClr val="FFFFFF"/>
                </a:highlight>
              </a:rPr>
              <a:t>AI 整合药品病理关系数据库、最新临床研究成果与患者当前诊断，智能筛选适配药物。既考量 “一线抗癌方案的标准用药（如肺癌常用靶向药 ）”，也会结合患者个体差异（如基因检测结果、过敏史 ）推荐精准用药。同时，梳理推荐用药的 “治疗优势（如疗效更优 ）、潜在风险（如可能的副作用 ）”，为医生调整药方提供科学、个性化的参考方向 。</a:t>
            </a:r>
          </a:p>
        </p:txBody>
      </p:sp>
      <p:sp>
        <p:nvSpPr>
          <p:cNvPr id="41" name="TextBox 17"/>
          <p:cNvSpPr txBox="1"/>
          <p:nvPr/>
        </p:nvSpPr>
        <p:spPr>
          <a:xfrm>
            <a:off x="7107882" y="3764024"/>
            <a:ext cx="4219575" cy="749453"/>
          </a:xfrm>
          <a:prstGeom prst="rect">
            <a:avLst/>
          </a:prstGeom>
        </p:spPr>
        <p:txBody>
          <a:bodyPr vert="horz" wrap="square" lIns="123825" tIns="123825" rIns="57150" bIns="123825" rtlCol="0" anchor="ctr" anchorCtr="0">
            <a:noAutofit/>
          </a:bodyPr>
          <a:lstStyle/>
          <a:p>
            <a:pPr>
              <a:lnSpc>
                <a:spcPct val="150000"/>
              </a:lnSpc>
            </a:pPr>
            <a:r>
              <a:rPr lang="en-US" sz="2400" b="1">
                <a:solidFill>
                  <a:schemeClr val="accent1">
                    <a:alpha val="100000"/>
                  </a:schemeClr>
                </a:solidFill>
                <a:latin typeface="Noto Sans SC" panose="020B0200000000000000" charset="-122"/>
                <a:ea typeface="Noto Sans SC" panose="020B0200000000000000" charset="-122"/>
                <a:cs typeface="Noto Sans SC" panose="020B0200000000000000" charset="-122"/>
              </a:rPr>
              <a:t>描述推荐用药</a:t>
            </a:r>
          </a:p>
        </p:txBody>
      </p:sp>
      <p:sp>
        <p:nvSpPr>
          <p:cNvPr id="42" name="TextBox 18"/>
          <p:cNvSpPr txBox="1"/>
          <p:nvPr/>
        </p:nvSpPr>
        <p:spPr>
          <a:xfrm>
            <a:off x="6150355" y="4081214"/>
            <a:ext cx="849630" cy="520065"/>
          </a:xfrm>
          <a:prstGeom prst="rect">
            <a:avLst/>
          </a:prstGeom>
        </p:spPr>
        <p:txBody>
          <a:bodyPr vert="horz" wrap="square" lIns="91440" tIns="45720" rIns="91440" bIns="45720" rtlCol="0" anchor="ctr" anchorCtr="0">
            <a:spAutoFit/>
          </a:bodyPr>
          <a:lstStyle/>
          <a:p>
            <a:pPr algn="ctr">
              <a:lnSpc>
                <a:spcPct val="100000"/>
              </a:lnSpc>
              <a:spcBef>
                <a:spcPts val="375"/>
              </a:spcBef>
            </a:pPr>
            <a:r>
              <a:rPr lang="en-US" sz="2400">
                <a:solidFill>
                  <a:schemeClr val="accent1">
                    <a:alpha val="100000"/>
                  </a:schemeClr>
                </a:solidFill>
                <a:latin typeface="Noto Sans SC" panose="020B0200000000000000" charset="-122"/>
                <a:ea typeface="Noto Sans SC" panose="020B0200000000000000" charset="-122"/>
                <a:cs typeface="Noto Sans SC" panose="020B0200000000000000" charset="-122"/>
              </a:rPr>
              <a:t>04</a:t>
            </a:r>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6093" y="6285369"/>
            <a:ext cx="920576" cy="493819"/>
          </a:xfrm>
          <a:prstGeom prst="rect">
            <a:avLst/>
          </a:prstGeom>
        </p:spPr>
      </p:pic>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480" y="260648"/>
            <a:ext cx="3499407" cy="408467"/>
          </a:xfrm>
          <a:prstGeom prst="rect">
            <a:avLst/>
          </a:prstGeom>
        </p:spPr>
      </p:pic>
      <p:pic>
        <p:nvPicPr>
          <p:cNvPr id="58" name="图片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085" y="171298"/>
            <a:ext cx="731583" cy="615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完整医院诊断流程</a:t>
            </a:r>
          </a:p>
        </p:txBody>
      </p:sp>
      <p:pic>
        <p:nvPicPr>
          <p:cNvPr id="8" name="Picture 3"/>
          <p:cNvPicPr>
            <a:picLocks noChangeAspect="1"/>
          </p:cNvPicPr>
          <p:nvPr/>
        </p:nvPicPr>
        <p:blipFill>
          <a:blip r:embed="rId2"/>
          <a:srcRect t="20575" b="20575"/>
          <a:stretch>
            <a:fillRect/>
          </a:stretch>
        </p:blipFill>
        <p:spPr>
          <a:xfrm>
            <a:off x="7725032" y="1316721"/>
            <a:ext cx="3779040" cy="1482665"/>
          </a:xfrm>
          <a:prstGeom prst="rect">
            <a:avLst/>
          </a:prstGeom>
        </p:spPr>
      </p:pic>
      <p:pic>
        <p:nvPicPr>
          <p:cNvPr id="9" name="Picture 4"/>
          <p:cNvPicPr>
            <a:picLocks noChangeAspect="1"/>
          </p:cNvPicPr>
          <p:nvPr/>
        </p:nvPicPr>
        <p:blipFill>
          <a:blip r:embed="rId3"/>
          <a:srcRect t="35249" b="35249"/>
          <a:stretch>
            <a:fillRect/>
          </a:stretch>
        </p:blipFill>
        <p:spPr>
          <a:xfrm>
            <a:off x="7725032" y="4846125"/>
            <a:ext cx="3779040" cy="1482665"/>
          </a:xfrm>
          <a:prstGeom prst="rect">
            <a:avLst/>
          </a:prstGeom>
        </p:spPr>
      </p:pic>
      <p:pic>
        <p:nvPicPr>
          <p:cNvPr id="14" name="Picture 5"/>
          <p:cNvPicPr>
            <a:picLocks noChangeAspect="1"/>
          </p:cNvPicPr>
          <p:nvPr/>
        </p:nvPicPr>
        <p:blipFill>
          <a:blip r:embed="rId4"/>
          <a:srcRect t="20501" b="20501"/>
          <a:stretch>
            <a:fillRect/>
          </a:stretch>
        </p:blipFill>
        <p:spPr>
          <a:xfrm>
            <a:off x="7725032" y="3089304"/>
            <a:ext cx="3779040" cy="1482665"/>
          </a:xfrm>
          <a:prstGeom prst="rect">
            <a:avLst/>
          </a:prstGeom>
        </p:spPr>
      </p:pic>
      <p:sp>
        <p:nvSpPr>
          <p:cNvPr id="15" name="AutoShape 6"/>
          <p:cNvSpPr/>
          <p:nvPr/>
        </p:nvSpPr>
        <p:spPr>
          <a:xfrm>
            <a:off x="595544" y="4846125"/>
            <a:ext cx="6498954" cy="1462424"/>
          </a:xfrm>
          <a:prstGeom prst="parallelogram">
            <a:avLst>
              <a:gd name="adj" fmla="val 25000"/>
            </a:avLst>
          </a:prstGeom>
          <a:noFill/>
          <a:ln w="25400">
            <a:solidFill>
              <a:schemeClr val="accent1">
                <a:alpha val="100000"/>
              </a:schemeClr>
            </a:solidFill>
            <a:prstDash val="solid"/>
          </a:ln>
        </p:spPr>
      </p:sp>
      <p:sp>
        <p:nvSpPr>
          <p:cNvPr id="16" name="TextBox 7"/>
          <p:cNvSpPr txBox="1"/>
          <p:nvPr/>
        </p:nvSpPr>
        <p:spPr>
          <a:xfrm>
            <a:off x="1406054" y="4976777"/>
            <a:ext cx="5134735" cy="490334"/>
          </a:xfrm>
          <a:prstGeom prst="rect">
            <a:avLst/>
          </a:prstGeom>
        </p:spPr>
        <p:txBody>
          <a:bodyPr vert="horz" wrap="square" lIns="66008" tIns="33052" rIns="66008" bIns="33052" rtlCol="0" anchor="t" anchorCtr="0">
            <a:noAutofit/>
          </a:bodyPr>
          <a:lstStyle/>
          <a:p>
            <a:pPr algn="l">
              <a:lnSpc>
                <a:spcPct val="120000"/>
              </a:lnSpc>
            </a:pPr>
            <a:r>
              <a:rPr lang="en-US" sz="2000" b="1">
                <a:solidFill>
                  <a:schemeClr val="accent1">
                    <a:alpha val="100000"/>
                  </a:schemeClr>
                </a:solidFill>
                <a:latin typeface="Noto Sans SC" panose="020B0200000000000000" charset="-122"/>
                <a:ea typeface="Noto Sans SC" panose="020B0200000000000000" charset="-122"/>
                <a:cs typeface="Noto Sans SC" panose="020B0200000000000000" charset="-122"/>
              </a:rPr>
              <a:t>医学影像检查</a:t>
            </a:r>
          </a:p>
        </p:txBody>
      </p:sp>
      <p:sp>
        <p:nvSpPr>
          <p:cNvPr id="18" name="TextBox 8"/>
          <p:cNvSpPr txBox="1"/>
          <p:nvPr/>
        </p:nvSpPr>
        <p:spPr>
          <a:xfrm>
            <a:off x="1406054" y="5458846"/>
            <a:ext cx="5201271" cy="670348"/>
          </a:xfrm>
          <a:prstGeom prst="rect">
            <a:avLst/>
          </a:prstGeom>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panose="020B0200000000000000" charset="-122"/>
                <a:ea typeface="Noto Sans SC" panose="020B0200000000000000" charset="-122"/>
                <a:cs typeface="Noto Sans SC" panose="020B0200000000000000" charset="-122"/>
              </a:rPr>
              <a:t>使用阿里云OSS存储医学影像，数据可持久化</a:t>
            </a:r>
          </a:p>
        </p:txBody>
      </p:sp>
      <p:sp>
        <p:nvSpPr>
          <p:cNvPr id="19" name="AutoShape 9"/>
          <p:cNvSpPr/>
          <p:nvPr/>
        </p:nvSpPr>
        <p:spPr>
          <a:xfrm>
            <a:off x="451138" y="5176376"/>
            <a:ext cx="762000" cy="762000"/>
          </a:xfrm>
          <a:prstGeom prst="ellipse">
            <a:avLst/>
          </a:prstGeom>
          <a:solidFill>
            <a:schemeClr val="accent1">
              <a:alpha val="100000"/>
            </a:schemeClr>
          </a:solidFill>
        </p:spPr>
      </p:sp>
      <p:sp>
        <p:nvSpPr>
          <p:cNvPr id="20" name="TextBox 10"/>
          <p:cNvSpPr txBox="1"/>
          <p:nvPr/>
        </p:nvSpPr>
        <p:spPr>
          <a:xfrm>
            <a:off x="528864" y="5335444"/>
            <a:ext cx="606548" cy="443865"/>
          </a:xfrm>
          <a:prstGeom prst="rect">
            <a:avLst/>
          </a:prstGeom>
          <a:noFill/>
        </p:spPr>
        <p:txBody>
          <a:bodyPr vert="horz" wrap="square" lIns="108013" tIns="45720" rIns="108013" bIns="45720" rtlCol="0" anchor="ctr" anchorCtr="0">
            <a:normAutofit/>
          </a:bodyPr>
          <a:lstStyle/>
          <a:p>
            <a:pPr algn="ctr">
              <a:lnSpc>
                <a:spcPct val="80000"/>
              </a:lnSpc>
            </a:pPr>
            <a:r>
              <a:rPr lang="en-US" sz="2100" b="1">
                <a:solidFill>
                  <a:srgbClr val="FFFFFF">
                    <a:alpha val="100000"/>
                  </a:srgbClr>
                </a:solidFill>
                <a:latin typeface="Noto Sans SC" panose="020B0200000000000000" charset="-122"/>
                <a:ea typeface="Noto Sans SC" panose="020B0200000000000000" charset="-122"/>
                <a:cs typeface="Noto Sans SC" panose="020B0200000000000000" charset="-122"/>
              </a:rPr>
              <a:t>03</a:t>
            </a:r>
          </a:p>
        </p:txBody>
      </p:sp>
      <p:sp>
        <p:nvSpPr>
          <p:cNvPr id="21" name="AutoShape 11"/>
          <p:cNvSpPr/>
          <p:nvPr/>
        </p:nvSpPr>
        <p:spPr>
          <a:xfrm>
            <a:off x="595544" y="3089304"/>
            <a:ext cx="6456065" cy="1462424"/>
          </a:xfrm>
          <a:prstGeom prst="parallelogram">
            <a:avLst>
              <a:gd name="adj" fmla="val 25000"/>
            </a:avLst>
          </a:prstGeom>
          <a:noFill/>
          <a:ln w="25400">
            <a:solidFill>
              <a:schemeClr val="accent1">
                <a:alpha val="100000"/>
              </a:schemeClr>
            </a:solidFill>
            <a:prstDash val="solid"/>
          </a:ln>
        </p:spPr>
        <p:txBody>
          <a:bodyPr vert="horz" wrap="square" lIns="91440" tIns="45720" rIns="91440" bIns="45720" rtlCol="0" anchor="ctr" anchorCtr="0">
            <a:noAutofit/>
          </a:bodyPr>
          <a:lstStyle/>
          <a:p>
            <a:pPr algn="ctr">
              <a:lnSpc>
                <a:spcPct val="100000"/>
              </a:lnSpc>
              <a:spcBef>
                <a:spcPts val="375"/>
              </a:spcBef>
              <a:defRPr/>
            </a:pPr>
            <a:endParaRPr lang="en-US" sz="1100"/>
          </a:p>
        </p:txBody>
      </p:sp>
      <p:sp>
        <p:nvSpPr>
          <p:cNvPr id="22" name="TextBox 12"/>
          <p:cNvSpPr txBox="1"/>
          <p:nvPr/>
        </p:nvSpPr>
        <p:spPr>
          <a:xfrm>
            <a:off x="1406054" y="3702026"/>
            <a:ext cx="4540114" cy="736884"/>
          </a:xfrm>
          <a:prstGeom prst="rect">
            <a:avLst/>
          </a:prstGeom>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panose="020B0200000000000000" charset="-122"/>
                <a:ea typeface="Noto Sans SC" panose="020B0200000000000000" charset="-122"/>
                <a:cs typeface="Noto Sans SC" panose="020B0200000000000000" charset="-122"/>
              </a:rPr>
              <a:t>集成移动端与网页端，移动端供用户进行挂号网页端供医院进行管理</a:t>
            </a:r>
          </a:p>
        </p:txBody>
      </p:sp>
      <p:sp>
        <p:nvSpPr>
          <p:cNvPr id="23" name="AutoShape 13"/>
          <p:cNvSpPr/>
          <p:nvPr/>
        </p:nvSpPr>
        <p:spPr>
          <a:xfrm>
            <a:off x="451138" y="3419556"/>
            <a:ext cx="762000" cy="762000"/>
          </a:xfrm>
          <a:prstGeom prst="ellipse">
            <a:avLst/>
          </a:prstGeom>
          <a:solidFill>
            <a:schemeClr val="accent1">
              <a:alpha val="100000"/>
            </a:schemeClr>
          </a:solidFill>
        </p:spPr>
      </p:sp>
      <p:sp>
        <p:nvSpPr>
          <p:cNvPr id="24" name="TextBox 14"/>
          <p:cNvSpPr txBox="1"/>
          <p:nvPr/>
        </p:nvSpPr>
        <p:spPr>
          <a:xfrm>
            <a:off x="528864" y="3578623"/>
            <a:ext cx="606548" cy="443865"/>
          </a:xfrm>
          <a:prstGeom prst="rect">
            <a:avLst/>
          </a:prstGeom>
          <a:noFill/>
        </p:spPr>
        <p:txBody>
          <a:bodyPr vert="horz" wrap="square" lIns="108013" tIns="45720" rIns="108013" bIns="45720" rtlCol="0" anchor="ctr" anchorCtr="0">
            <a:normAutofit/>
          </a:bodyPr>
          <a:lstStyle/>
          <a:p>
            <a:pPr algn="ctr">
              <a:lnSpc>
                <a:spcPct val="80000"/>
              </a:lnSpc>
            </a:pPr>
            <a:r>
              <a:rPr lang="en-US" sz="2100" b="1">
                <a:solidFill>
                  <a:srgbClr val="FFFFFF">
                    <a:alpha val="100000"/>
                  </a:srgbClr>
                </a:solidFill>
                <a:latin typeface="Noto Sans SC" panose="020B0200000000000000" charset="-122"/>
                <a:ea typeface="Noto Sans SC" panose="020B0200000000000000" charset="-122"/>
                <a:cs typeface="Noto Sans SC" panose="020B0200000000000000" charset="-122"/>
              </a:rPr>
              <a:t>02</a:t>
            </a:r>
          </a:p>
        </p:txBody>
      </p:sp>
      <p:sp>
        <p:nvSpPr>
          <p:cNvPr id="28" name="TextBox 15"/>
          <p:cNvSpPr txBox="1"/>
          <p:nvPr/>
        </p:nvSpPr>
        <p:spPr>
          <a:xfrm>
            <a:off x="1415668" y="3211692"/>
            <a:ext cx="5152243" cy="490334"/>
          </a:xfrm>
          <a:prstGeom prst="rect">
            <a:avLst/>
          </a:prstGeom>
        </p:spPr>
        <p:txBody>
          <a:bodyPr vert="horz" wrap="square" lIns="66008" tIns="33052" rIns="66008" bIns="33052" rtlCol="0" anchor="t" anchorCtr="0">
            <a:noAutofit/>
          </a:bodyPr>
          <a:lstStyle/>
          <a:p>
            <a:pPr algn="l">
              <a:lnSpc>
                <a:spcPct val="120000"/>
              </a:lnSpc>
            </a:pPr>
            <a:r>
              <a:rPr lang="en-US" sz="2000" b="1">
                <a:solidFill>
                  <a:schemeClr val="accent1">
                    <a:alpha val="100000"/>
                  </a:schemeClr>
                </a:solidFill>
                <a:latin typeface="Noto Sans SC" panose="020B0200000000000000" charset="-122"/>
                <a:ea typeface="Noto Sans SC" panose="020B0200000000000000" charset="-122"/>
                <a:cs typeface="Noto Sans SC" panose="020B0200000000000000" charset="-122"/>
              </a:rPr>
              <a:t>移动端+网页端双重部署</a:t>
            </a:r>
          </a:p>
        </p:txBody>
      </p:sp>
      <p:sp>
        <p:nvSpPr>
          <p:cNvPr id="29" name="AutoShape 16"/>
          <p:cNvSpPr/>
          <p:nvPr/>
        </p:nvSpPr>
        <p:spPr>
          <a:xfrm>
            <a:off x="595544" y="1330662"/>
            <a:ext cx="6584495" cy="1462424"/>
          </a:xfrm>
          <a:prstGeom prst="parallelogram">
            <a:avLst>
              <a:gd name="adj" fmla="val 25000"/>
            </a:avLst>
          </a:prstGeom>
          <a:noFill/>
          <a:ln w="25400">
            <a:solidFill>
              <a:schemeClr val="accent1">
                <a:alpha val="100000"/>
              </a:schemeClr>
            </a:solidFill>
            <a:prstDash val="solid"/>
          </a:ln>
        </p:spPr>
      </p:sp>
      <p:sp>
        <p:nvSpPr>
          <p:cNvPr id="30" name="TextBox 17"/>
          <p:cNvSpPr txBox="1"/>
          <p:nvPr/>
        </p:nvSpPr>
        <p:spPr>
          <a:xfrm>
            <a:off x="1406054" y="1461314"/>
            <a:ext cx="5152243" cy="490334"/>
          </a:xfrm>
          <a:prstGeom prst="rect">
            <a:avLst/>
          </a:prstGeom>
        </p:spPr>
        <p:txBody>
          <a:bodyPr vert="horz" wrap="square" lIns="66008" tIns="33052" rIns="66008" bIns="33052" rtlCol="0" anchor="t" anchorCtr="0">
            <a:noAutofit/>
          </a:bodyPr>
          <a:lstStyle/>
          <a:p>
            <a:pPr algn="l">
              <a:lnSpc>
                <a:spcPct val="120000"/>
              </a:lnSpc>
            </a:pPr>
            <a:r>
              <a:rPr lang="en-US" sz="2000" b="1">
                <a:solidFill>
                  <a:schemeClr val="accent1">
                    <a:alpha val="100000"/>
                  </a:schemeClr>
                </a:solidFill>
                <a:latin typeface="Noto Sans SC" panose="020B0200000000000000" charset="-122"/>
                <a:ea typeface="Noto Sans SC" panose="020B0200000000000000" charset="-122"/>
                <a:cs typeface="Noto Sans SC" panose="020B0200000000000000" charset="-122"/>
              </a:rPr>
              <a:t>利用AI辅助诊断</a:t>
            </a:r>
          </a:p>
        </p:txBody>
      </p:sp>
      <p:sp>
        <p:nvSpPr>
          <p:cNvPr id="31" name="TextBox 18"/>
          <p:cNvSpPr txBox="1"/>
          <p:nvPr/>
        </p:nvSpPr>
        <p:spPr>
          <a:xfrm>
            <a:off x="1406054" y="1943384"/>
            <a:ext cx="5152243" cy="670348"/>
          </a:xfrm>
          <a:prstGeom prst="rect">
            <a:avLst/>
          </a:prstGeom>
        </p:spPr>
        <p:txBody>
          <a:bodyPr vert="horz" wrap="square" lIns="66008" tIns="33052" rIns="66008" bIns="33052" rtlCol="0" anchor="t" anchorCtr="0">
            <a:noAutofit/>
          </a:bodyPr>
          <a:lstStyle/>
          <a:p>
            <a:pPr algn="l">
              <a:lnSpc>
                <a:spcPct val="140000"/>
              </a:lnSpc>
            </a:pPr>
            <a:r>
              <a:rPr lang="en-US" sz="1500">
                <a:solidFill>
                  <a:schemeClr val="dk1">
                    <a:alpha val="100000"/>
                  </a:schemeClr>
                </a:solidFill>
                <a:latin typeface="Noto Sans SC" panose="020B0200000000000000" charset="-122"/>
                <a:ea typeface="Noto Sans SC" panose="020B0200000000000000" charset="-122"/>
                <a:cs typeface="Noto Sans SC" panose="020B0200000000000000" charset="-122"/>
              </a:rPr>
              <a:t>利用AI对患者的病历病情做诊断辅助医生诊断</a:t>
            </a:r>
          </a:p>
        </p:txBody>
      </p:sp>
      <p:sp>
        <p:nvSpPr>
          <p:cNvPr id="32" name="AutoShape 19"/>
          <p:cNvSpPr/>
          <p:nvPr/>
        </p:nvSpPr>
        <p:spPr>
          <a:xfrm>
            <a:off x="451138" y="1660913"/>
            <a:ext cx="762000" cy="762000"/>
          </a:xfrm>
          <a:prstGeom prst="ellipse">
            <a:avLst/>
          </a:prstGeom>
          <a:solidFill>
            <a:schemeClr val="accent1">
              <a:alpha val="100000"/>
            </a:schemeClr>
          </a:solidFill>
        </p:spPr>
      </p:sp>
      <p:sp>
        <p:nvSpPr>
          <p:cNvPr id="33" name="TextBox 20"/>
          <p:cNvSpPr txBox="1"/>
          <p:nvPr/>
        </p:nvSpPr>
        <p:spPr>
          <a:xfrm>
            <a:off x="528864" y="1819981"/>
            <a:ext cx="606548" cy="443865"/>
          </a:xfrm>
          <a:prstGeom prst="rect">
            <a:avLst/>
          </a:prstGeom>
          <a:noFill/>
        </p:spPr>
        <p:txBody>
          <a:bodyPr vert="horz" wrap="square" lIns="108013" tIns="45720" rIns="108013" bIns="45720" rtlCol="0" anchor="ctr" anchorCtr="0">
            <a:normAutofit/>
          </a:bodyPr>
          <a:lstStyle/>
          <a:p>
            <a:pPr algn="ctr">
              <a:lnSpc>
                <a:spcPct val="80000"/>
              </a:lnSpc>
            </a:pPr>
            <a:r>
              <a:rPr lang="en-US" sz="2100" b="1">
                <a:solidFill>
                  <a:srgbClr val="FFFFFF">
                    <a:alpha val="100000"/>
                  </a:srgbClr>
                </a:solidFill>
                <a:latin typeface="Noto Sans SC" panose="020B0200000000000000" charset="-122"/>
                <a:ea typeface="Noto Sans SC" panose="020B0200000000000000" charset="-122"/>
                <a:cs typeface="Noto Sans SC" panose="020B0200000000000000" charset="-122"/>
              </a:rPr>
              <a:t>01</a:t>
            </a:r>
          </a:p>
        </p:txBody>
      </p:sp>
      <p:pic>
        <p:nvPicPr>
          <p:cNvPr id="2" name="图片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016093" y="6285369"/>
            <a:ext cx="920576" cy="493819"/>
          </a:xfrm>
          <a:prstGeom prst="rect">
            <a:avLst/>
          </a:prstGeom>
        </p:spPr>
      </p:pic>
      <p:pic>
        <p:nvPicPr>
          <p:cNvPr id="58" name="图片 5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86085" y="171298"/>
            <a:ext cx="731583" cy="615749"/>
          </a:xfrm>
          <a:prstGeom prst="rect">
            <a:avLst/>
          </a:prstGeom>
        </p:spPr>
      </p:pic>
      <p:pic>
        <p:nvPicPr>
          <p:cNvPr id="3" name="图片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2480" y="260648"/>
            <a:ext cx="3499407" cy="4084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txBox="1"/>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06</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p:cNvSpPr txBox="1"/>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6600" dirty="0"/>
              <a:t>未来发展规划</a:t>
            </a:r>
            <a:endPar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p:cNvGrpSpPr/>
          <p:nvPr/>
        </p:nvGrpSpPr>
        <p:grpSpPr>
          <a:xfrm>
            <a:off x="-3049556" y="-2033814"/>
            <a:ext cx="7489372" cy="4795157"/>
            <a:chOff x="-3802743" y="-2148114"/>
            <a:chExt cx="7489372" cy="4795157"/>
          </a:xfrm>
        </p:grpSpPr>
        <p:sp>
          <p:nvSpPr>
            <p:cNvPr id="5" name="平行四边形 4"/>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 name="组合 6"/>
          <p:cNvGrpSpPr/>
          <p:nvPr/>
        </p:nvGrpSpPr>
        <p:grpSpPr>
          <a:xfrm flipH="1" flipV="1">
            <a:off x="7824192" y="4149080"/>
            <a:ext cx="7489372" cy="4651141"/>
            <a:chOff x="-3802743" y="-2004098"/>
            <a:chExt cx="7489372" cy="4651141"/>
          </a:xfrm>
        </p:grpSpPr>
        <p:sp>
          <p:nvSpPr>
            <p:cNvPr id="8" name="平行四边形 7"/>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6" name="直接连接符 15"/>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3641887" y="4460907"/>
            <a:ext cx="6088996" cy="369332"/>
          </a:xfrm>
          <a:prstGeom prst="rect">
            <a:avLst/>
          </a:prstGeom>
        </p:spPr>
        <p:txBody>
          <a:bodyPr wrap="square">
            <a:spAutoFit/>
          </a:bodyPr>
          <a:lstStyle/>
          <a:p>
            <a:pPr lvl="0" algn="just" fontAlgn="base">
              <a:spcBef>
                <a:spcPct val="0"/>
              </a:spcBef>
              <a:spcAft>
                <a:spcPct val="0"/>
              </a:spcAft>
              <a:defRPr/>
            </a:pPr>
            <a:r>
              <a:rPr lang="en-US" altLang="zh-CN" dirty="0">
                <a:solidFill>
                  <a:srgbClr val="024282"/>
                </a:solidFill>
                <a:latin typeface="Calibri Light" panose="020F0302020204030204" pitchFamily="34" charset="0"/>
              </a:rPr>
              <a:t>Highlights of Technological </a:t>
            </a:r>
            <a:r>
              <a:rPr lang="en-US" altLang="zh-CN" dirty="0" err="1">
                <a:solidFill>
                  <a:srgbClr val="024282"/>
                </a:solidFill>
                <a:latin typeface="Calibri Light" panose="020F0302020204030204" pitchFamily="34" charset="0"/>
              </a:rPr>
              <a:t>Innovation</a:t>
            </a:r>
            <a:r>
              <a:rPr lang="en-US" altLang="zh-CN" b="1" dirty="0" err="1"/>
              <a:t>Future</a:t>
            </a:r>
            <a:r>
              <a:rPr lang="en-US" altLang="zh-CN" b="1" dirty="0"/>
              <a:t> Outlook</a:t>
            </a:r>
            <a:endParaRPr lang="en-US" altLang="zh-CN" dirty="0">
              <a:solidFill>
                <a:srgbClr val="024282"/>
              </a:solidFill>
              <a:latin typeface="Calibri Light" panose="020F0302020204030204" pitchFamily="34" charset="0"/>
            </a:endParaRP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2480" y="260648"/>
            <a:ext cx="3499407" cy="408467"/>
          </a:xfrm>
          <a:prstGeom prst="rect">
            <a:avLst/>
          </a:prstGeom>
        </p:spPr>
      </p:pic>
      <p:pic>
        <p:nvPicPr>
          <p:cNvPr id="58" name="图片 5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6085" y="171298"/>
            <a:ext cx="731583" cy="615749"/>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移动端适配计划</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16093" y="6285369"/>
            <a:ext cx="920576" cy="493819"/>
          </a:xfrm>
          <a:prstGeom prst="rect">
            <a:avLst/>
          </a:prstGeom>
        </p:spPr>
      </p:pic>
      <p:sp>
        <p:nvSpPr>
          <p:cNvPr id="3" name="AutoShape 2"/>
          <p:cNvSpPr/>
          <p:nvPr/>
        </p:nvSpPr>
        <p:spPr>
          <a:xfrm>
            <a:off x="346014" y="5033761"/>
            <a:ext cx="2366333" cy="1129252"/>
          </a:xfrm>
          <a:prstGeom prst="rect">
            <a:avLst/>
          </a:prstGeom>
          <a:solidFill>
            <a:schemeClr val="accent2">
              <a:alpha val="100000"/>
            </a:schemeClr>
          </a:solidFill>
        </p:spPr>
      </p:sp>
      <p:sp>
        <p:nvSpPr>
          <p:cNvPr id="11" name="AutoShape 3"/>
          <p:cNvSpPr/>
          <p:nvPr/>
        </p:nvSpPr>
        <p:spPr>
          <a:xfrm>
            <a:off x="2465536" y="4469135"/>
            <a:ext cx="2366333" cy="1129252"/>
          </a:xfrm>
          <a:prstGeom prst="rect">
            <a:avLst/>
          </a:prstGeom>
          <a:solidFill>
            <a:schemeClr val="accent2">
              <a:alpha val="100000"/>
            </a:schemeClr>
          </a:solidFill>
        </p:spPr>
      </p:sp>
      <p:sp>
        <p:nvSpPr>
          <p:cNvPr id="12" name="AutoShape 4"/>
          <p:cNvSpPr/>
          <p:nvPr/>
        </p:nvSpPr>
        <p:spPr>
          <a:xfrm flipH="1" flipV="1">
            <a:off x="2465536" y="5598387"/>
            <a:ext cx="246150" cy="564626"/>
          </a:xfrm>
          <a:prstGeom prst="rtTriangle">
            <a:avLst/>
          </a:prstGeom>
          <a:solidFill>
            <a:schemeClr val="accent4">
              <a:alpha val="100000"/>
            </a:schemeClr>
          </a:solidFill>
        </p:spPr>
      </p:sp>
      <p:sp>
        <p:nvSpPr>
          <p:cNvPr id="13" name="AutoShape 5"/>
          <p:cNvSpPr/>
          <p:nvPr/>
        </p:nvSpPr>
        <p:spPr>
          <a:xfrm>
            <a:off x="4585059" y="3904508"/>
            <a:ext cx="2366333" cy="1129252"/>
          </a:xfrm>
          <a:prstGeom prst="rect">
            <a:avLst/>
          </a:prstGeom>
          <a:solidFill>
            <a:schemeClr val="accent3">
              <a:alpha val="100000"/>
            </a:schemeClr>
          </a:solidFill>
        </p:spPr>
      </p:sp>
      <p:sp>
        <p:nvSpPr>
          <p:cNvPr id="17" name="AutoShape 6"/>
          <p:cNvSpPr/>
          <p:nvPr/>
        </p:nvSpPr>
        <p:spPr>
          <a:xfrm flipH="1" flipV="1">
            <a:off x="4585059" y="5033761"/>
            <a:ext cx="246150" cy="564626"/>
          </a:xfrm>
          <a:prstGeom prst="rtTriangle">
            <a:avLst/>
          </a:prstGeom>
          <a:solidFill>
            <a:schemeClr val="accent4">
              <a:alpha val="100000"/>
            </a:schemeClr>
          </a:solidFill>
        </p:spPr>
      </p:sp>
      <p:sp>
        <p:nvSpPr>
          <p:cNvPr id="25" name="AutoShape 7"/>
          <p:cNvSpPr/>
          <p:nvPr/>
        </p:nvSpPr>
        <p:spPr>
          <a:xfrm>
            <a:off x="6704581" y="3339882"/>
            <a:ext cx="2366333" cy="1129252"/>
          </a:xfrm>
          <a:prstGeom prst="rect">
            <a:avLst/>
          </a:prstGeom>
          <a:solidFill>
            <a:schemeClr val="accent3">
              <a:alpha val="100000"/>
            </a:schemeClr>
          </a:solidFill>
        </p:spPr>
      </p:sp>
      <p:sp>
        <p:nvSpPr>
          <p:cNvPr id="26" name="AutoShape 8"/>
          <p:cNvSpPr/>
          <p:nvPr/>
        </p:nvSpPr>
        <p:spPr>
          <a:xfrm flipH="1" flipV="1">
            <a:off x="6704581" y="4469135"/>
            <a:ext cx="246150" cy="564626"/>
          </a:xfrm>
          <a:prstGeom prst="rtTriangle">
            <a:avLst/>
          </a:prstGeom>
          <a:solidFill>
            <a:schemeClr val="accent1">
              <a:alpha val="100000"/>
            </a:schemeClr>
          </a:solidFill>
        </p:spPr>
      </p:sp>
      <p:sp>
        <p:nvSpPr>
          <p:cNvPr id="27" name="AutoShape 9"/>
          <p:cNvSpPr/>
          <p:nvPr/>
        </p:nvSpPr>
        <p:spPr>
          <a:xfrm>
            <a:off x="8823443" y="2775256"/>
            <a:ext cx="2366333" cy="1129252"/>
          </a:xfrm>
          <a:prstGeom prst="rect">
            <a:avLst/>
          </a:prstGeom>
          <a:solidFill>
            <a:schemeClr val="accent4">
              <a:alpha val="100000"/>
            </a:schemeClr>
          </a:solidFill>
        </p:spPr>
      </p:sp>
      <p:sp>
        <p:nvSpPr>
          <p:cNvPr id="34" name="AutoShape 10"/>
          <p:cNvSpPr/>
          <p:nvPr/>
        </p:nvSpPr>
        <p:spPr>
          <a:xfrm flipH="1" flipV="1">
            <a:off x="8823443" y="3904508"/>
            <a:ext cx="246150" cy="564626"/>
          </a:xfrm>
          <a:prstGeom prst="rtTriangle">
            <a:avLst/>
          </a:prstGeom>
          <a:solidFill>
            <a:schemeClr val="accent1">
              <a:alpha val="100000"/>
            </a:schemeClr>
          </a:solidFill>
        </p:spPr>
      </p:sp>
      <p:sp>
        <p:nvSpPr>
          <p:cNvPr id="35" name="AutoShape 11"/>
          <p:cNvSpPr/>
          <p:nvPr/>
        </p:nvSpPr>
        <p:spPr>
          <a:xfrm rot="5400000">
            <a:off x="10567654" y="2902516"/>
            <a:ext cx="1622713" cy="874734"/>
          </a:xfrm>
          <a:prstGeom prst="triangle">
            <a:avLst>
              <a:gd name="adj" fmla="val 50000"/>
            </a:avLst>
          </a:prstGeom>
          <a:solidFill>
            <a:schemeClr val="accent4">
              <a:alpha val="100000"/>
            </a:schemeClr>
          </a:solidFill>
        </p:spPr>
      </p:sp>
      <p:sp>
        <p:nvSpPr>
          <p:cNvPr id="36" name="AutoShape 12"/>
          <p:cNvSpPr/>
          <p:nvPr/>
        </p:nvSpPr>
        <p:spPr>
          <a:xfrm>
            <a:off x="557134" y="3246948"/>
            <a:ext cx="687450" cy="687450"/>
          </a:xfrm>
          <a:prstGeom prst="ellipse">
            <a:avLst/>
          </a:prstGeom>
          <a:solidFill>
            <a:schemeClr val="accent2">
              <a:alpha val="100000"/>
            </a:schemeClr>
          </a:solidFill>
        </p:spPr>
      </p:sp>
      <p:sp>
        <p:nvSpPr>
          <p:cNvPr id="37" name="Freeform 13"/>
          <p:cNvSpPr/>
          <p:nvPr/>
        </p:nvSpPr>
        <p:spPr>
          <a:xfrm>
            <a:off x="774885" y="3420662"/>
            <a:ext cx="285637" cy="340022"/>
          </a:xfrm>
          <a:custGeom>
            <a:avLst/>
            <a:gdLst/>
            <a:ahLst/>
            <a:cxnLst/>
            <a:rect l="l" t="t" r="r" b="b"/>
            <a:pathLst>
              <a:path w="401" h="478">
                <a:moveTo>
                  <a:pt x="401" y="89"/>
                </a:moveTo>
                <a:lnTo>
                  <a:pt x="401" y="293"/>
                </a:lnTo>
                <a:cubicBezTo>
                  <a:pt x="292" y="212"/>
                  <a:pt x="182" y="375"/>
                  <a:pt x="73" y="293"/>
                </a:cubicBezTo>
                <a:lnTo>
                  <a:pt x="73" y="89"/>
                </a:lnTo>
                <a:cubicBezTo>
                  <a:pt x="182" y="171"/>
                  <a:pt x="292" y="7"/>
                  <a:pt x="401" y="89"/>
                </a:cubicBezTo>
                <a:close/>
              </a:path>
              <a:path w="401" h="478">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path>
            </a:pathLst>
          </a:custGeom>
          <a:solidFill>
            <a:srgbClr val="FFFFFF">
              <a:alpha val="100000"/>
            </a:srgbClr>
          </a:solidFill>
        </p:spPr>
      </p:sp>
      <p:sp>
        <p:nvSpPr>
          <p:cNvPr id="38" name="Freeform 14"/>
          <p:cNvSpPr/>
          <p:nvPr/>
        </p:nvSpPr>
        <p:spPr>
          <a:xfrm>
            <a:off x="343737" y="6228734"/>
            <a:ext cx="2118302" cy="309293"/>
          </a:xfrm>
          <a:custGeom>
            <a:avLst/>
            <a:gdLst/>
            <a:ahLst/>
            <a:cxnLst/>
            <a:rect l="l" t="t" r="r" b="b"/>
            <a:pathLst>
              <a:path w="2274704" h="547649">
                <a:moveTo>
                  <a:pt x="0" y="0"/>
                </a:moveTo>
                <a:lnTo>
                  <a:pt x="2274704" y="0"/>
                </a:lnTo>
                <a:lnTo>
                  <a:pt x="2274704" y="547649"/>
                </a:lnTo>
                <a:lnTo>
                  <a:pt x="0" y="547649"/>
                </a:lnTo>
                <a:lnTo>
                  <a:pt x="0" y="0"/>
                </a:lnTo>
              </a:path>
            </a:pathLst>
          </a:custGeom>
          <a:solidFill>
            <a:schemeClr val="accent1">
              <a:alpha val="100000"/>
            </a:schemeClr>
          </a:solidFill>
        </p:spPr>
      </p:sp>
      <p:cxnSp>
        <p:nvCxnSpPr>
          <p:cNvPr id="39" name="Connector 15"/>
          <p:cNvCxnSpPr/>
          <p:nvPr/>
        </p:nvCxnSpPr>
        <p:spPr>
          <a:xfrm flipH="1">
            <a:off x="2462039" y="2650546"/>
            <a:ext cx="3498" cy="3578188"/>
          </a:xfrm>
          <a:prstGeom prst="line">
            <a:avLst/>
          </a:prstGeom>
          <a:ln w="6350">
            <a:solidFill>
              <a:schemeClr val="accent3"/>
            </a:solidFill>
            <a:prstDash val="dash"/>
            <a:headEnd type="none"/>
            <a:tailEnd type="none"/>
          </a:ln>
        </p:spPr>
        <p:style>
          <a:lnRef idx="0">
            <a:schemeClr val="accent3"/>
          </a:lnRef>
          <a:fillRef idx="1">
            <a:schemeClr val="accent3"/>
          </a:fillRef>
          <a:effectRef idx="0">
            <a:schemeClr val="accent3"/>
          </a:effectRef>
          <a:fontRef idx="minor">
            <a:schemeClr val="lt1"/>
          </a:fontRef>
        </p:style>
      </p:cxnSp>
      <p:cxnSp>
        <p:nvCxnSpPr>
          <p:cNvPr id="40" name="Connector 16"/>
          <p:cNvCxnSpPr/>
          <p:nvPr/>
        </p:nvCxnSpPr>
        <p:spPr>
          <a:xfrm>
            <a:off x="4573306" y="2182188"/>
            <a:ext cx="4468" cy="4046546"/>
          </a:xfrm>
          <a:prstGeom prst="line">
            <a:avLst/>
          </a:prstGeom>
          <a:ln w="6350">
            <a:solidFill>
              <a:schemeClr val="accent3"/>
            </a:solidFill>
            <a:prstDash val="dash"/>
            <a:headEnd type="none"/>
            <a:tailEnd type="none"/>
          </a:ln>
        </p:spPr>
        <p:style>
          <a:lnRef idx="0">
            <a:schemeClr val="accent3"/>
          </a:lnRef>
          <a:fillRef idx="1">
            <a:schemeClr val="accent3"/>
          </a:fillRef>
          <a:effectRef idx="0">
            <a:schemeClr val="accent3"/>
          </a:effectRef>
          <a:fontRef idx="minor">
            <a:schemeClr val="lt1"/>
          </a:fontRef>
        </p:style>
      </p:cxnSp>
      <p:cxnSp>
        <p:nvCxnSpPr>
          <p:cNvPr id="41" name="Connector 17"/>
          <p:cNvCxnSpPr/>
          <p:nvPr/>
        </p:nvCxnSpPr>
        <p:spPr>
          <a:xfrm flipH="1">
            <a:off x="6704950" y="1751645"/>
            <a:ext cx="7122" cy="4477089"/>
          </a:xfrm>
          <a:prstGeom prst="line">
            <a:avLst/>
          </a:prstGeom>
          <a:ln w="6350">
            <a:solidFill>
              <a:schemeClr val="accent3"/>
            </a:solidFill>
            <a:prstDash val="dash"/>
            <a:headEnd type="none"/>
            <a:tailEnd type="none"/>
          </a:ln>
        </p:spPr>
        <p:style>
          <a:lnRef idx="0">
            <a:schemeClr val="accent3"/>
          </a:lnRef>
          <a:fillRef idx="1">
            <a:schemeClr val="accent3"/>
          </a:fillRef>
          <a:effectRef idx="0">
            <a:schemeClr val="accent3"/>
          </a:effectRef>
          <a:fontRef idx="minor">
            <a:schemeClr val="lt1"/>
          </a:fontRef>
        </p:style>
      </p:cxnSp>
      <p:cxnSp>
        <p:nvCxnSpPr>
          <p:cNvPr id="42" name="Connector 18"/>
          <p:cNvCxnSpPr/>
          <p:nvPr/>
        </p:nvCxnSpPr>
        <p:spPr>
          <a:xfrm flipH="1">
            <a:off x="9119772" y="1078355"/>
            <a:ext cx="1886" cy="5150379"/>
          </a:xfrm>
          <a:prstGeom prst="line">
            <a:avLst/>
          </a:prstGeom>
          <a:ln w="6350">
            <a:solidFill>
              <a:schemeClr val="accent3"/>
            </a:solidFill>
            <a:prstDash val="dash"/>
            <a:headEnd type="none"/>
            <a:tailEnd type="none"/>
          </a:ln>
        </p:spPr>
        <p:style>
          <a:lnRef idx="0">
            <a:schemeClr val="accent3"/>
          </a:lnRef>
          <a:fillRef idx="1">
            <a:schemeClr val="accent3"/>
          </a:fillRef>
          <a:effectRef idx="0">
            <a:schemeClr val="accent3"/>
          </a:effectRef>
          <a:fontRef idx="minor">
            <a:schemeClr val="lt1"/>
          </a:fontRef>
        </p:style>
      </p:cxnSp>
      <p:sp>
        <p:nvSpPr>
          <p:cNvPr id="43" name="Freeform 19"/>
          <p:cNvSpPr/>
          <p:nvPr/>
        </p:nvSpPr>
        <p:spPr>
          <a:xfrm>
            <a:off x="2465536" y="6228734"/>
            <a:ext cx="2136763" cy="309293"/>
          </a:xfrm>
          <a:custGeom>
            <a:avLst/>
            <a:gdLst/>
            <a:ahLst/>
            <a:cxnLst/>
            <a:rect l="l" t="t" r="r" b="b"/>
            <a:pathLst>
              <a:path w="2274704" h="547649">
                <a:moveTo>
                  <a:pt x="0" y="0"/>
                </a:moveTo>
                <a:lnTo>
                  <a:pt x="2274704" y="0"/>
                </a:lnTo>
                <a:lnTo>
                  <a:pt x="2274704" y="547649"/>
                </a:lnTo>
                <a:lnTo>
                  <a:pt x="0" y="547649"/>
                </a:lnTo>
                <a:lnTo>
                  <a:pt x="0" y="0"/>
                </a:lnTo>
              </a:path>
            </a:pathLst>
          </a:custGeom>
          <a:solidFill>
            <a:schemeClr val="accent1">
              <a:alpha val="100000"/>
            </a:schemeClr>
          </a:solidFill>
        </p:spPr>
      </p:sp>
      <p:sp>
        <p:nvSpPr>
          <p:cNvPr id="44" name="Freeform 20"/>
          <p:cNvSpPr/>
          <p:nvPr/>
        </p:nvSpPr>
        <p:spPr>
          <a:xfrm>
            <a:off x="4602299" y="6228734"/>
            <a:ext cx="2102651" cy="309293"/>
          </a:xfrm>
          <a:custGeom>
            <a:avLst/>
            <a:gdLst/>
            <a:ahLst/>
            <a:cxnLst/>
            <a:rect l="l" t="t" r="r" b="b"/>
            <a:pathLst>
              <a:path w="2274704" h="547649">
                <a:moveTo>
                  <a:pt x="0" y="0"/>
                </a:moveTo>
                <a:lnTo>
                  <a:pt x="2274704" y="0"/>
                </a:lnTo>
                <a:lnTo>
                  <a:pt x="2274704" y="547649"/>
                </a:lnTo>
                <a:lnTo>
                  <a:pt x="0" y="547649"/>
                </a:lnTo>
                <a:lnTo>
                  <a:pt x="0" y="0"/>
                </a:lnTo>
              </a:path>
            </a:pathLst>
          </a:custGeom>
          <a:solidFill>
            <a:schemeClr val="accent1">
              <a:alpha val="100000"/>
            </a:schemeClr>
          </a:solidFill>
        </p:spPr>
      </p:sp>
      <p:sp>
        <p:nvSpPr>
          <p:cNvPr id="45" name="Freeform 21"/>
          <p:cNvSpPr/>
          <p:nvPr/>
        </p:nvSpPr>
        <p:spPr>
          <a:xfrm>
            <a:off x="6704581" y="6228734"/>
            <a:ext cx="2415191" cy="309293"/>
          </a:xfrm>
          <a:custGeom>
            <a:avLst/>
            <a:gdLst/>
            <a:ahLst/>
            <a:cxnLst/>
            <a:rect l="l" t="t" r="r" b="b"/>
            <a:pathLst>
              <a:path w="2274704" h="547649">
                <a:moveTo>
                  <a:pt x="0" y="0"/>
                </a:moveTo>
                <a:lnTo>
                  <a:pt x="2274704" y="0"/>
                </a:lnTo>
                <a:lnTo>
                  <a:pt x="2274704" y="547649"/>
                </a:lnTo>
                <a:lnTo>
                  <a:pt x="0" y="547649"/>
                </a:lnTo>
                <a:lnTo>
                  <a:pt x="0" y="0"/>
                </a:lnTo>
              </a:path>
            </a:pathLst>
          </a:custGeom>
          <a:solidFill>
            <a:schemeClr val="accent1">
              <a:alpha val="100000"/>
            </a:schemeClr>
          </a:solidFill>
        </p:spPr>
      </p:sp>
      <p:sp>
        <p:nvSpPr>
          <p:cNvPr id="46" name="Freeform 22"/>
          <p:cNvSpPr/>
          <p:nvPr/>
        </p:nvSpPr>
        <p:spPr>
          <a:xfrm>
            <a:off x="8919410" y="6228734"/>
            <a:ext cx="2896968" cy="309293"/>
          </a:xfrm>
          <a:custGeom>
            <a:avLst/>
            <a:gdLst/>
            <a:ahLst/>
            <a:cxnLst/>
            <a:rect l="l" t="t" r="r" b="b"/>
            <a:pathLst>
              <a:path w="2274704" h="547649">
                <a:moveTo>
                  <a:pt x="0" y="0"/>
                </a:moveTo>
                <a:lnTo>
                  <a:pt x="2274704" y="0"/>
                </a:lnTo>
                <a:lnTo>
                  <a:pt x="2274704" y="547649"/>
                </a:lnTo>
                <a:lnTo>
                  <a:pt x="0" y="547649"/>
                </a:lnTo>
                <a:lnTo>
                  <a:pt x="0" y="0"/>
                </a:lnTo>
              </a:path>
            </a:pathLst>
          </a:custGeom>
          <a:noFill/>
        </p:spPr>
      </p:sp>
      <p:sp>
        <p:nvSpPr>
          <p:cNvPr id="47" name="AutoShape 23"/>
          <p:cNvSpPr/>
          <p:nvPr/>
        </p:nvSpPr>
        <p:spPr>
          <a:xfrm>
            <a:off x="2620298" y="2702999"/>
            <a:ext cx="687450" cy="687450"/>
          </a:xfrm>
          <a:prstGeom prst="ellipse">
            <a:avLst/>
          </a:prstGeom>
          <a:solidFill>
            <a:schemeClr val="accent2">
              <a:alpha val="100000"/>
            </a:schemeClr>
          </a:solidFill>
        </p:spPr>
      </p:sp>
      <p:sp>
        <p:nvSpPr>
          <p:cNvPr id="48" name="Freeform 24"/>
          <p:cNvSpPr/>
          <p:nvPr/>
        </p:nvSpPr>
        <p:spPr>
          <a:xfrm>
            <a:off x="2838049" y="2876713"/>
            <a:ext cx="285637" cy="340022"/>
          </a:xfrm>
          <a:custGeom>
            <a:avLst/>
            <a:gdLst/>
            <a:ahLst/>
            <a:cxnLst/>
            <a:rect l="l" t="t" r="r" b="b"/>
            <a:pathLst>
              <a:path w="401" h="478">
                <a:moveTo>
                  <a:pt x="401" y="89"/>
                </a:moveTo>
                <a:lnTo>
                  <a:pt x="401" y="293"/>
                </a:lnTo>
                <a:cubicBezTo>
                  <a:pt x="292" y="212"/>
                  <a:pt x="182" y="375"/>
                  <a:pt x="73" y="293"/>
                </a:cubicBezTo>
                <a:lnTo>
                  <a:pt x="73" y="89"/>
                </a:lnTo>
                <a:cubicBezTo>
                  <a:pt x="182" y="171"/>
                  <a:pt x="292" y="7"/>
                  <a:pt x="401" y="89"/>
                </a:cubicBezTo>
                <a:close/>
              </a:path>
              <a:path w="401" h="478">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path>
            </a:pathLst>
          </a:custGeom>
          <a:solidFill>
            <a:srgbClr val="FFFFFF">
              <a:alpha val="100000"/>
            </a:srgbClr>
          </a:solidFill>
        </p:spPr>
      </p:sp>
      <p:sp>
        <p:nvSpPr>
          <p:cNvPr id="49" name="AutoShape 25"/>
          <p:cNvSpPr/>
          <p:nvPr/>
        </p:nvSpPr>
        <p:spPr>
          <a:xfrm>
            <a:off x="4753782" y="2127536"/>
            <a:ext cx="687450" cy="687450"/>
          </a:xfrm>
          <a:prstGeom prst="ellipse">
            <a:avLst/>
          </a:prstGeom>
          <a:solidFill>
            <a:schemeClr val="accent3">
              <a:alpha val="100000"/>
            </a:schemeClr>
          </a:solidFill>
        </p:spPr>
      </p:sp>
      <p:sp>
        <p:nvSpPr>
          <p:cNvPr id="50" name="Freeform 26"/>
          <p:cNvSpPr/>
          <p:nvPr/>
        </p:nvSpPr>
        <p:spPr>
          <a:xfrm>
            <a:off x="4971533" y="2301250"/>
            <a:ext cx="285637" cy="340022"/>
          </a:xfrm>
          <a:custGeom>
            <a:avLst/>
            <a:gdLst/>
            <a:ahLst/>
            <a:cxnLst/>
            <a:rect l="l" t="t" r="r" b="b"/>
            <a:pathLst>
              <a:path w="401" h="478">
                <a:moveTo>
                  <a:pt x="401" y="89"/>
                </a:moveTo>
                <a:lnTo>
                  <a:pt x="401" y="293"/>
                </a:lnTo>
                <a:cubicBezTo>
                  <a:pt x="292" y="212"/>
                  <a:pt x="182" y="375"/>
                  <a:pt x="73" y="293"/>
                </a:cubicBezTo>
                <a:lnTo>
                  <a:pt x="73" y="89"/>
                </a:lnTo>
                <a:cubicBezTo>
                  <a:pt x="182" y="171"/>
                  <a:pt x="292" y="7"/>
                  <a:pt x="401" y="89"/>
                </a:cubicBezTo>
                <a:close/>
              </a:path>
              <a:path w="401" h="478">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path>
            </a:pathLst>
          </a:custGeom>
          <a:solidFill>
            <a:srgbClr val="FFFFFF">
              <a:alpha val="100000"/>
            </a:srgbClr>
          </a:solidFill>
        </p:spPr>
      </p:sp>
      <p:sp>
        <p:nvSpPr>
          <p:cNvPr id="51" name="AutoShape 27"/>
          <p:cNvSpPr/>
          <p:nvPr/>
        </p:nvSpPr>
        <p:spPr>
          <a:xfrm>
            <a:off x="6915445" y="1545984"/>
            <a:ext cx="687450" cy="687450"/>
          </a:xfrm>
          <a:prstGeom prst="ellipse">
            <a:avLst/>
          </a:prstGeom>
          <a:solidFill>
            <a:schemeClr val="accent3">
              <a:alpha val="100000"/>
            </a:schemeClr>
          </a:solidFill>
        </p:spPr>
      </p:sp>
      <p:sp>
        <p:nvSpPr>
          <p:cNvPr id="52" name="Freeform 28"/>
          <p:cNvSpPr/>
          <p:nvPr/>
        </p:nvSpPr>
        <p:spPr>
          <a:xfrm>
            <a:off x="7133196" y="1719698"/>
            <a:ext cx="285637" cy="340022"/>
          </a:xfrm>
          <a:custGeom>
            <a:avLst/>
            <a:gdLst/>
            <a:ahLst/>
            <a:cxnLst/>
            <a:rect l="l" t="t" r="r" b="b"/>
            <a:pathLst>
              <a:path w="401" h="478">
                <a:moveTo>
                  <a:pt x="401" y="89"/>
                </a:moveTo>
                <a:lnTo>
                  <a:pt x="401" y="293"/>
                </a:lnTo>
                <a:cubicBezTo>
                  <a:pt x="292" y="212"/>
                  <a:pt x="182" y="375"/>
                  <a:pt x="73" y="293"/>
                </a:cubicBezTo>
                <a:lnTo>
                  <a:pt x="73" y="89"/>
                </a:lnTo>
                <a:cubicBezTo>
                  <a:pt x="182" y="171"/>
                  <a:pt x="292" y="7"/>
                  <a:pt x="401" y="89"/>
                </a:cubicBezTo>
                <a:close/>
              </a:path>
              <a:path w="401" h="478">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path>
            </a:pathLst>
          </a:custGeom>
          <a:solidFill>
            <a:srgbClr val="FFFFFF">
              <a:alpha val="100000"/>
            </a:srgbClr>
          </a:solidFill>
        </p:spPr>
      </p:sp>
      <p:sp>
        <p:nvSpPr>
          <p:cNvPr id="53" name="AutoShape 29"/>
          <p:cNvSpPr/>
          <p:nvPr/>
        </p:nvSpPr>
        <p:spPr>
          <a:xfrm>
            <a:off x="9249203" y="1148286"/>
            <a:ext cx="687419" cy="687419"/>
          </a:xfrm>
          <a:prstGeom prst="ellipse">
            <a:avLst/>
          </a:prstGeom>
          <a:solidFill>
            <a:schemeClr val="accent4">
              <a:alpha val="100000"/>
            </a:schemeClr>
          </a:solidFill>
        </p:spPr>
      </p:sp>
      <p:sp>
        <p:nvSpPr>
          <p:cNvPr id="54" name="Freeform 30"/>
          <p:cNvSpPr/>
          <p:nvPr/>
        </p:nvSpPr>
        <p:spPr>
          <a:xfrm>
            <a:off x="9450086" y="1321975"/>
            <a:ext cx="285655" cy="340043"/>
          </a:xfrm>
          <a:custGeom>
            <a:avLst/>
            <a:gdLst/>
            <a:ahLst/>
            <a:cxnLst/>
            <a:rect l="l" t="t" r="r" b="b"/>
            <a:pathLst>
              <a:path w="401" h="478">
                <a:moveTo>
                  <a:pt x="401" y="89"/>
                </a:moveTo>
                <a:lnTo>
                  <a:pt x="401" y="293"/>
                </a:lnTo>
                <a:cubicBezTo>
                  <a:pt x="292" y="212"/>
                  <a:pt x="182" y="375"/>
                  <a:pt x="73" y="293"/>
                </a:cubicBezTo>
                <a:lnTo>
                  <a:pt x="73" y="89"/>
                </a:lnTo>
                <a:cubicBezTo>
                  <a:pt x="182" y="171"/>
                  <a:pt x="292" y="7"/>
                  <a:pt x="401" y="89"/>
                </a:cubicBezTo>
                <a:close/>
              </a:path>
              <a:path w="401" h="478">
                <a:moveTo>
                  <a:pt x="39" y="0"/>
                </a:moveTo>
                <a:cubicBezTo>
                  <a:pt x="18" y="0"/>
                  <a:pt x="0" y="17"/>
                  <a:pt x="0" y="39"/>
                </a:cubicBezTo>
                <a:cubicBezTo>
                  <a:pt x="0" y="54"/>
                  <a:pt x="9" y="68"/>
                  <a:pt x="23" y="74"/>
                </a:cubicBezTo>
                <a:lnTo>
                  <a:pt x="23" y="478"/>
                </a:lnTo>
                <a:lnTo>
                  <a:pt x="56" y="478"/>
                </a:lnTo>
                <a:lnTo>
                  <a:pt x="56" y="74"/>
                </a:lnTo>
                <a:cubicBezTo>
                  <a:pt x="69" y="68"/>
                  <a:pt x="78" y="54"/>
                  <a:pt x="78" y="39"/>
                </a:cubicBezTo>
                <a:cubicBezTo>
                  <a:pt x="78" y="17"/>
                  <a:pt x="61" y="0"/>
                  <a:pt x="39" y="0"/>
                </a:cubicBezTo>
              </a:path>
            </a:pathLst>
          </a:custGeom>
          <a:solidFill>
            <a:srgbClr val="FFFFFF">
              <a:alpha val="100000"/>
            </a:srgbClr>
          </a:solidFill>
        </p:spPr>
      </p:sp>
      <p:sp>
        <p:nvSpPr>
          <p:cNvPr id="55" name="TextBox 31"/>
          <p:cNvSpPr txBox="1"/>
          <p:nvPr/>
        </p:nvSpPr>
        <p:spPr>
          <a:xfrm>
            <a:off x="467012" y="4359485"/>
            <a:ext cx="2049780" cy="420949"/>
          </a:xfrm>
          <a:prstGeom prst="rect">
            <a:avLst/>
          </a:prstGeom>
          <a:noFill/>
        </p:spPr>
        <p:txBody>
          <a:bodyPr vert="horz" wrap="square" lIns="91440" tIns="45720" rIns="91440" bIns="45720" rtlCol="0" anchor="t" anchorCtr="0">
            <a:spAutoFit/>
          </a:bodyPr>
          <a:lstStyle/>
          <a:p>
            <a:pPr algn="l">
              <a:lnSpc>
                <a:spcPct val="114000"/>
              </a:lnSpc>
            </a:pPr>
            <a:r>
              <a:rPr lang="en-US" sz="1000" dirty="0" err="1">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收集终端设备数据，分析用户使用场景，为精准适配提供依据</a:t>
            </a:r>
            <a:r>
              <a:rPr lang="en-US" sz="1000" dirty="0">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a:t>
            </a:r>
          </a:p>
        </p:txBody>
      </p:sp>
      <p:sp>
        <p:nvSpPr>
          <p:cNvPr id="56" name="TextBox 32"/>
          <p:cNvSpPr txBox="1"/>
          <p:nvPr/>
        </p:nvSpPr>
        <p:spPr>
          <a:xfrm flipH="1">
            <a:off x="558468" y="4130038"/>
            <a:ext cx="1743075" cy="190821"/>
          </a:xfrm>
          <a:prstGeom prst="rect">
            <a:avLst/>
          </a:prstGeom>
          <a:noFill/>
        </p:spPr>
        <p:txBody>
          <a:bodyPr vert="horz" wrap="square" lIns="0" tIns="0" rIns="0" bIns="0" rtlCol="0" anchor="t" anchorCtr="0">
            <a:spAutoFit/>
          </a:bodyPr>
          <a:lstStyle/>
          <a:p>
            <a:pPr algn="l">
              <a:lnSpc>
                <a:spcPct val="80000"/>
              </a:lnSpc>
            </a:pPr>
            <a:r>
              <a:rPr lang="en-US" sz="1550" b="1" dirty="0" err="1">
                <a:solidFill>
                  <a:schemeClr val="accent2">
                    <a:alpha val="100000"/>
                  </a:schemeClr>
                </a:solidFill>
                <a:latin typeface="仿宋" panose="02010609060101010101" pitchFamily="49" charset="-122"/>
                <a:ea typeface="仿宋" panose="02010609060101010101" pitchFamily="49" charset="-122"/>
                <a:cs typeface="OPPOSans M" panose="00020600040101010101" charset="-122"/>
              </a:rPr>
              <a:t>用户调研</a:t>
            </a:r>
            <a:endParaRPr lang="en-US" sz="1550" b="1" dirty="0">
              <a:solidFill>
                <a:schemeClr val="accent2">
                  <a:alpha val="100000"/>
                </a:schemeClr>
              </a:solidFill>
              <a:latin typeface="仿宋" panose="02010609060101010101" pitchFamily="49" charset="-122"/>
              <a:ea typeface="仿宋" panose="02010609060101010101" pitchFamily="49" charset="-122"/>
              <a:cs typeface="OPPOSans M" panose="00020600040101010101" charset="-122"/>
            </a:endParaRPr>
          </a:p>
        </p:txBody>
      </p:sp>
      <p:sp>
        <p:nvSpPr>
          <p:cNvPr id="57" name="TextBox 33"/>
          <p:cNvSpPr txBox="1"/>
          <p:nvPr/>
        </p:nvSpPr>
        <p:spPr>
          <a:xfrm>
            <a:off x="660920" y="6291047"/>
            <a:ext cx="1543050" cy="184666"/>
          </a:xfrm>
          <a:prstGeom prst="rect">
            <a:avLst/>
          </a:prstGeom>
          <a:noFill/>
        </p:spPr>
        <p:txBody>
          <a:bodyPr vert="horz" wrap="square" lIns="0" tIns="0" rIns="0" bIns="0" rtlCol="0" anchor="t" anchorCtr="0">
            <a:spAutoFit/>
          </a:bodyPr>
          <a:lstStyle/>
          <a:p>
            <a:pPr algn="ctr">
              <a:lnSpc>
                <a:spcPct val="100000"/>
              </a:lnSpc>
              <a:spcBef>
                <a:spcPct val="0"/>
              </a:spcBef>
            </a:pPr>
            <a:r>
              <a:rPr lang="en-US" sz="12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需求分析</a:t>
            </a:r>
            <a:endParaRPr lang="en-US" sz="12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58" name="TextBox 34"/>
          <p:cNvSpPr txBox="1"/>
          <p:nvPr/>
        </p:nvSpPr>
        <p:spPr>
          <a:xfrm>
            <a:off x="2531340" y="3808705"/>
            <a:ext cx="2049780" cy="596382"/>
          </a:xfrm>
          <a:prstGeom prst="rect">
            <a:avLst/>
          </a:prstGeom>
          <a:noFill/>
        </p:spPr>
        <p:txBody>
          <a:bodyPr vert="horz" wrap="square" lIns="91440" tIns="45720" rIns="91440" bIns="45720" rtlCol="0" anchor="t" anchorCtr="0">
            <a:spAutoFit/>
          </a:bodyPr>
          <a:lstStyle/>
          <a:p>
            <a:pPr algn="l">
              <a:lnSpc>
                <a:spcPct val="114000"/>
              </a:lnSpc>
            </a:pPr>
            <a:r>
              <a:rPr lang="en-US" sz="1000" dirty="0" err="1">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根据医疗场景需求，设计符合移动端特性的交互流程，提升用户体验</a:t>
            </a:r>
            <a:r>
              <a:rPr lang="en-US" sz="1000" dirty="0">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a:t>
            </a:r>
          </a:p>
        </p:txBody>
      </p:sp>
      <p:sp>
        <p:nvSpPr>
          <p:cNvPr id="59" name="TextBox 35"/>
          <p:cNvSpPr txBox="1"/>
          <p:nvPr/>
        </p:nvSpPr>
        <p:spPr>
          <a:xfrm flipH="1">
            <a:off x="2622796" y="3579258"/>
            <a:ext cx="1743075" cy="190821"/>
          </a:xfrm>
          <a:prstGeom prst="rect">
            <a:avLst/>
          </a:prstGeom>
          <a:noFill/>
        </p:spPr>
        <p:txBody>
          <a:bodyPr vert="horz" wrap="square" lIns="0" tIns="0" rIns="0" bIns="0" rtlCol="0" anchor="t" anchorCtr="0">
            <a:spAutoFit/>
          </a:bodyPr>
          <a:lstStyle/>
          <a:p>
            <a:pPr algn="l">
              <a:lnSpc>
                <a:spcPct val="80000"/>
              </a:lnSpc>
            </a:pPr>
            <a:r>
              <a:rPr lang="en-US" sz="1550" b="1" dirty="0" err="1">
                <a:solidFill>
                  <a:schemeClr val="accent2">
                    <a:alpha val="100000"/>
                  </a:schemeClr>
                </a:solidFill>
                <a:latin typeface="仿宋" panose="02010609060101010101" pitchFamily="49" charset="-122"/>
                <a:ea typeface="仿宋" panose="02010609060101010101" pitchFamily="49" charset="-122"/>
                <a:cs typeface="OPPOSans M" panose="00020600040101010101" charset="-122"/>
              </a:rPr>
              <a:t>交互方案</a:t>
            </a:r>
            <a:endParaRPr lang="en-US" sz="1550" b="1" dirty="0">
              <a:solidFill>
                <a:schemeClr val="accent2">
                  <a:alpha val="100000"/>
                </a:schemeClr>
              </a:solidFill>
              <a:latin typeface="仿宋" panose="02010609060101010101" pitchFamily="49" charset="-122"/>
              <a:ea typeface="仿宋" panose="02010609060101010101" pitchFamily="49" charset="-122"/>
              <a:cs typeface="OPPOSans M" panose="00020600040101010101" charset="-122"/>
            </a:endParaRPr>
          </a:p>
        </p:txBody>
      </p:sp>
      <p:sp>
        <p:nvSpPr>
          <p:cNvPr id="60" name="TextBox 36"/>
          <p:cNvSpPr txBox="1"/>
          <p:nvPr/>
        </p:nvSpPr>
        <p:spPr>
          <a:xfrm>
            <a:off x="4663130" y="3237721"/>
            <a:ext cx="2049780" cy="420949"/>
          </a:xfrm>
          <a:prstGeom prst="rect">
            <a:avLst/>
          </a:prstGeom>
          <a:noFill/>
        </p:spPr>
        <p:txBody>
          <a:bodyPr vert="horz" wrap="square" lIns="91440" tIns="45720" rIns="91440" bIns="45720" rtlCol="0" anchor="t" anchorCtr="0">
            <a:spAutoFit/>
          </a:bodyPr>
          <a:lstStyle/>
          <a:p>
            <a:pPr algn="l">
              <a:lnSpc>
                <a:spcPct val="114000"/>
              </a:lnSpc>
            </a:pPr>
            <a:r>
              <a:rPr lang="en-US" sz="1000" dirty="0" err="1">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采用响应式布局和跨平台技术，确保系统在不同终端稳定运行</a:t>
            </a:r>
            <a:r>
              <a:rPr lang="en-US" sz="1000" dirty="0">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a:t>
            </a:r>
          </a:p>
        </p:txBody>
      </p:sp>
      <p:sp>
        <p:nvSpPr>
          <p:cNvPr id="62" name="TextBox 37"/>
          <p:cNvSpPr txBox="1"/>
          <p:nvPr/>
        </p:nvSpPr>
        <p:spPr>
          <a:xfrm flipH="1">
            <a:off x="4754586" y="3008274"/>
            <a:ext cx="1743075" cy="190821"/>
          </a:xfrm>
          <a:prstGeom prst="rect">
            <a:avLst/>
          </a:prstGeom>
          <a:noFill/>
        </p:spPr>
        <p:txBody>
          <a:bodyPr vert="horz" wrap="square" lIns="0" tIns="0" rIns="0" bIns="0" rtlCol="0" anchor="t" anchorCtr="0">
            <a:spAutoFit/>
          </a:bodyPr>
          <a:lstStyle/>
          <a:p>
            <a:pPr algn="l">
              <a:lnSpc>
                <a:spcPct val="80000"/>
              </a:lnSpc>
            </a:pPr>
            <a:r>
              <a:rPr lang="en-US" sz="1550" b="1" dirty="0" err="1">
                <a:solidFill>
                  <a:schemeClr val="accent2">
                    <a:alpha val="100000"/>
                  </a:schemeClr>
                </a:solidFill>
                <a:latin typeface="仿宋" panose="02010609060101010101" pitchFamily="49" charset="-122"/>
                <a:ea typeface="仿宋" panose="02010609060101010101" pitchFamily="49" charset="-122"/>
                <a:cs typeface="OPPOSans M" panose="00020600040101010101" charset="-122"/>
              </a:rPr>
              <a:t>技术验证</a:t>
            </a:r>
            <a:endParaRPr lang="en-US" sz="1550" b="1" dirty="0">
              <a:solidFill>
                <a:schemeClr val="accent2">
                  <a:alpha val="100000"/>
                </a:schemeClr>
              </a:solidFill>
              <a:latin typeface="仿宋" panose="02010609060101010101" pitchFamily="49" charset="-122"/>
              <a:ea typeface="仿宋" panose="02010609060101010101" pitchFamily="49" charset="-122"/>
              <a:cs typeface="OPPOSans M" panose="00020600040101010101" charset="-122"/>
            </a:endParaRPr>
          </a:p>
        </p:txBody>
      </p:sp>
      <p:sp>
        <p:nvSpPr>
          <p:cNvPr id="63" name="TextBox 38"/>
          <p:cNvSpPr txBox="1"/>
          <p:nvPr/>
        </p:nvSpPr>
        <p:spPr>
          <a:xfrm>
            <a:off x="6811585" y="2636595"/>
            <a:ext cx="2049780" cy="420949"/>
          </a:xfrm>
          <a:prstGeom prst="rect">
            <a:avLst/>
          </a:prstGeom>
          <a:noFill/>
        </p:spPr>
        <p:txBody>
          <a:bodyPr vert="horz" wrap="square" lIns="91440" tIns="45720" rIns="91440" bIns="45720" rtlCol="0" anchor="t" anchorCtr="0">
            <a:spAutoFit/>
          </a:bodyPr>
          <a:lstStyle/>
          <a:p>
            <a:pPr algn="l">
              <a:lnSpc>
                <a:spcPct val="114000"/>
              </a:lnSpc>
            </a:pPr>
            <a:r>
              <a:rPr lang="en-US" sz="1000" dirty="0" err="1">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分批次推送移动端更新，实时监控系统稳定性，确保平滑过渡</a:t>
            </a:r>
            <a:r>
              <a:rPr lang="en-US" sz="1000" dirty="0">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a:t>
            </a:r>
          </a:p>
        </p:txBody>
      </p:sp>
      <p:sp>
        <p:nvSpPr>
          <p:cNvPr id="64" name="TextBox 39"/>
          <p:cNvSpPr txBox="1"/>
          <p:nvPr/>
        </p:nvSpPr>
        <p:spPr>
          <a:xfrm flipH="1">
            <a:off x="6903041" y="2407148"/>
            <a:ext cx="1743075" cy="190821"/>
          </a:xfrm>
          <a:prstGeom prst="rect">
            <a:avLst/>
          </a:prstGeom>
          <a:noFill/>
        </p:spPr>
        <p:txBody>
          <a:bodyPr vert="horz" wrap="square" lIns="0" tIns="0" rIns="0" bIns="0" rtlCol="0" anchor="t" anchorCtr="0">
            <a:spAutoFit/>
          </a:bodyPr>
          <a:lstStyle/>
          <a:p>
            <a:pPr algn="l">
              <a:lnSpc>
                <a:spcPct val="80000"/>
              </a:lnSpc>
            </a:pPr>
            <a:r>
              <a:rPr lang="en-US" sz="1550" b="1" dirty="0" err="1">
                <a:solidFill>
                  <a:schemeClr val="accent2">
                    <a:alpha val="100000"/>
                  </a:schemeClr>
                </a:solidFill>
                <a:latin typeface="仿宋" panose="02010609060101010101" pitchFamily="49" charset="-122"/>
                <a:ea typeface="仿宋" panose="02010609060101010101" pitchFamily="49" charset="-122"/>
                <a:cs typeface="OPPOSans M" panose="00020600040101010101" charset="-122"/>
              </a:rPr>
              <a:t>灰度发布</a:t>
            </a:r>
            <a:endParaRPr lang="en-US" sz="1550" b="1" dirty="0">
              <a:solidFill>
                <a:schemeClr val="accent2">
                  <a:alpha val="100000"/>
                </a:schemeClr>
              </a:solidFill>
              <a:latin typeface="仿宋" panose="02010609060101010101" pitchFamily="49" charset="-122"/>
              <a:ea typeface="仿宋" panose="02010609060101010101" pitchFamily="49" charset="-122"/>
              <a:cs typeface="OPPOSans M" panose="00020600040101010101" charset="-122"/>
            </a:endParaRPr>
          </a:p>
        </p:txBody>
      </p:sp>
      <p:sp>
        <p:nvSpPr>
          <p:cNvPr id="65" name="TextBox 40"/>
          <p:cNvSpPr txBox="1"/>
          <p:nvPr/>
        </p:nvSpPr>
        <p:spPr>
          <a:xfrm>
            <a:off x="9161666" y="2175148"/>
            <a:ext cx="2049780" cy="420949"/>
          </a:xfrm>
          <a:prstGeom prst="rect">
            <a:avLst/>
          </a:prstGeom>
          <a:noFill/>
        </p:spPr>
        <p:txBody>
          <a:bodyPr vert="horz" wrap="square" lIns="91440" tIns="45720" rIns="91440" bIns="45720" rtlCol="0" anchor="t" anchorCtr="0">
            <a:spAutoFit/>
          </a:bodyPr>
          <a:lstStyle/>
          <a:p>
            <a:pPr algn="l">
              <a:lnSpc>
                <a:spcPct val="114000"/>
              </a:lnSpc>
            </a:pPr>
            <a:r>
              <a:rPr lang="en-US" sz="1000" dirty="0" err="1">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建立移动端适配质量评估体系，为后续版本迭代提供改进方向</a:t>
            </a:r>
            <a:r>
              <a:rPr lang="en-US" sz="1000" dirty="0">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a:t>
            </a:r>
          </a:p>
        </p:txBody>
      </p:sp>
      <p:sp>
        <p:nvSpPr>
          <p:cNvPr id="66" name="TextBox 41"/>
          <p:cNvSpPr txBox="1"/>
          <p:nvPr/>
        </p:nvSpPr>
        <p:spPr>
          <a:xfrm flipH="1">
            <a:off x="9253122" y="1945701"/>
            <a:ext cx="1743075" cy="190821"/>
          </a:xfrm>
          <a:prstGeom prst="rect">
            <a:avLst/>
          </a:prstGeom>
          <a:noFill/>
        </p:spPr>
        <p:txBody>
          <a:bodyPr vert="horz" wrap="square" lIns="0" tIns="0" rIns="0" bIns="0" rtlCol="0" anchor="t" anchorCtr="0">
            <a:spAutoFit/>
          </a:bodyPr>
          <a:lstStyle/>
          <a:p>
            <a:pPr algn="l">
              <a:lnSpc>
                <a:spcPct val="80000"/>
              </a:lnSpc>
            </a:pPr>
            <a:r>
              <a:rPr lang="en-US" sz="1550" b="1" dirty="0" err="1">
                <a:solidFill>
                  <a:schemeClr val="accent4">
                    <a:alpha val="100000"/>
                  </a:schemeClr>
                </a:solidFill>
                <a:latin typeface="仿宋" panose="02010609060101010101" pitchFamily="49" charset="-122"/>
                <a:ea typeface="仿宋" panose="02010609060101010101" pitchFamily="49" charset="-122"/>
                <a:cs typeface="OPPOSans M" panose="00020600040101010101" charset="-122"/>
              </a:rPr>
              <a:t>验收标准</a:t>
            </a:r>
            <a:endParaRPr lang="en-US" sz="1550" b="1" dirty="0">
              <a:solidFill>
                <a:schemeClr val="accent4">
                  <a:alpha val="100000"/>
                </a:schemeClr>
              </a:solidFill>
              <a:latin typeface="仿宋" panose="02010609060101010101" pitchFamily="49" charset="-122"/>
              <a:ea typeface="仿宋" panose="02010609060101010101" pitchFamily="49" charset="-122"/>
              <a:cs typeface="OPPOSans M" panose="00020600040101010101" charset="-122"/>
            </a:endParaRPr>
          </a:p>
        </p:txBody>
      </p:sp>
      <p:sp>
        <p:nvSpPr>
          <p:cNvPr id="67" name="TextBox 42"/>
          <p:cNvSpPr txBox="1"/>
          <p:nvPr/>
        </p:nvSpPr>
        <p:spPr>
          <a:xfrm>
            <a:off x="2683684" y="6291047"/>
            <a:ext cx="1543050" cy="184666"/>
          </a:xfrm>
          <a:prstGeom prst="rect">
            <a:avLst/>
          </a:prstGeom>
          <a:noFill/>
        </p:spPr>
        <p:txBody>
          <a:bodyPr vert="horz" wrap="square" lIns="0" tIns="0" rIns="0" bIns="0" rtlCol="0" anchor="t" anchorCtr="0">
            <a:spAutoFit/>
          </a:bodyPr>
          <a:lstStyle/>
          <a:p>
            <a:pPr algn="ctr">
              <a:lnSpc>
                <a:spcPct val="100000"/>
              </a:lnSpc>
              <a:spcBef>
                <a:spcPct val="0"/>
              </a:spcBef>
            </a:pPr>
            <a:r>
              <a:rPr lang="en-US" sz="12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原型设计</a:t>
            </a:r>
            <a:endParaRPr lang="en-US" sz="12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68" name="TextBox 43"/>
          <p:cNvSpPr txBox="1"/>
          <p:nvPr/>
        </p:nvSpPr>
        <p:spPr>
          <a:xfrm>
            <a:off x="7116223" y="6283368"/>
            <a:ext cx="1543050" cy="184666"/>
          </a:xfrm>
          <a:prstGeom prst="rect">
            <a:avLst/>
          </a:prstGeom>
          <a:noFill/>
        </p:spPr>
        <p:txBody>
          <a:bodyPr vert="horz" wrap="square" lIns="0" tIns="0" rIns="0" bIns="0" rtlCol="0" anchor="t" anchorCtr="0">
            <a:spAutoFit/>
          </a:bodyPr>
          <a:lstStyle/>
          <a:p>
            <a:pPr algn="ctr">
              <a:lnSpc>
                <a:spcPct val="100000"/>
              </a:lnSpc>
              <a:spcBef>
                <a:spcPct val="0"/>
              </a:spcBef>
            </a:pPr>
            <a:r>
              <a:rPr lang="en-US" sz="12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上线部署</a:t>
            </a:r>
            <a:endParaRPr lang="en-US" sz="12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69" name="TextBox 44"/>
          <p:cNvSpPr txBox="1"/>
          <p:nvPr/>
        </p:nvSpPr>
        <p:spPr>
          <a:xfrm>
            <a:off x="4872702" y="6291047"/>
            <a:ext cx="1543050" cy="184666"/>
          </a:xfrm>
          <a:prstGeom prst="rect">
            <a:avLst/>
          </a:prstGeom>
          <a:noFill/>
        </p:spPr>
        <p:txBody>
          <a:bodyPr vert="horz" wrap="square" lIns="0" tIns="0" rIns="0" bIns="0" rtlCol="0" anchor="t" anchorCtr="0">
            <a:spAutoFit/>
          </a:bodyPr>
          <a:lstStyle/>
          <a:p>
            <a:pPr algn="ctr">
              <a:lnSpc>
                <a:spcPct val="100000"/>
              </a:lnSpc>
              <a:spcBef>
                <a:spcPct val="0"/>
              </a:spcBef>
            </a:pPr>
            <a:r>
              <a:rPr lang="en-US" sz="12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开发测试</a:t>
            </a:r>
            <a:endParaRPr lang="en-US" sz="12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70" name="AutoShape 45"/>
          <p:cNvSpPr/>
          <p:nvPr/>
        </p:nvSpPr>
        <p:spPr>
          <a:xfrm>
            <a:off x="9326977" y="4465109"/>
            <a:ext cx="2388546" cy="275419"/>
          </a:xfrm>
          <a:prstGeom prst="rect">
            <a:avLst/>
          </a:prstGeom>
          <a:solidFill>
            <a:schemeClr val="accent4">
              <a:alpha val="100000"/>
            </a:schemeClr>
          </a:solidFill>
        </p:spPr>
      </p:sp>
      <p:sp>
        <p:nvSpPr>
          <p:cNvPr id="71" name="TextBox 46"/>
          <p:cNvSpPr txBox="1"/>
          <p:nvPr/>
        </p:nvSpPr>
        <p:spPr>
          <a:xfrm flipH="1">
            <a:off x="9326975" y="4771008"/>
            <a:ext cx="2495550" cy="328616"/>
          </a:xfrm>
          <a:prstGeom prst="rect">
            <a:avLst/>
          </a:prstGeom>
          <a:noFill/>
        </p:spPr>
        <p:txBody>
          <a:bodyPr vert="horz" wrap="square" lIns="0" tIns="0" rIns="0" bIns="0" rtlCol="0" anchor="t" anchorCtr="0">
            <a:spAutoFit/>
          </a:bodyPr>
          <a:lstStyle/>
          <a:p>
            <a:pPr algn="ctr">
              <a:lnSpc>
                <a:spcPct val="114000"/>
              </a:lnSpc>
            </a:pPr>
            <a:r>
              <a:rPr lang="en-US" sz="1000" dirty="0" err="1">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基于用户操作数据优化界面元素布局，提升医疗人员操作效率</a:t>
            </a:r>
            <a:r>
              <a:rPr lang="en-US" sz="1000" dirty="0">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a:t>
            </a:r>
          </a:p>
        </p:txBody>
      </p:sp>
      <p:sp>
        <p:nvSpPr>
          <p:cNvPr id="72" name="TextBox 47"/>
          <p:cNvSpPr txBox="1"/>
          <p:nvPr/>
        </p:nvSpPr>
        <p:spPr>
          <a:xfrm flipH="1">
            <a:off x="9326977" y="4526280"/>
            <a:ext cx="2388546" cy="160044"/>
          </a:xfrm>
          <a:prstGeom prst="rect">
            <a:avLst/>
          </a:prstGeom>
          <a:noFill/>
        </p:spPr>
        <p:txBody>
          <a:bodyPr vert="horz" wrap="square" lIns="0" tIns="0" rIns="0" bIns="0" rtlCol="0" anchor="t" anchorCtr="0">
            <a:spAutoFit/>
          </a:bodyPr>
          <a:lstStyle/>
          <a:p>
            <a:pPr algn="ctr">
              <a:lnSpc>
                <a:spcPct val="80000"/>
              </a:lnSpc>
            </a:pPr>
            <a:r>
              <a:rPr lang="en-US" sz="13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指标量化</a:t>
            </a:r>
            <a:endParaRPr lang="en-US" sz="13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73" name="AutoShape 48"/>
          <p:cNvSpPr/>
          <p:nvPr/>
        </p:nvSpPr>
        <p:spPr>
          <a:xfrm>
            <a:off x="9326977" y="5321722"/>
            <a:ext cx="2388546" cy="275419"/>
          </a:xfrm>
          <a:prstGeom prst="rect">
            <a:avLst/>
          </a:prstGeom>
          <a:solidFill>
            <a:schemeClr val="accent4">
              <a:alpha val="100000"/>
            </a:schemeClr>
          </a:solidFill>
        </p:spPr>
      </p:sp>
      <p:sp>
        <p:nvSpPr>
          <p:cNvPr id="74" name="TextBox 49"/>
          <p:cNvSpPr txBox="1"/>
          <p:nvPr/>
        </p:nvSpPr>
        <p:spPr>
          <a:xfrm flipH="1">
            <a:off x="9326975" y="5627621"/>
            <a:ext cx="2495550" cy="328616"/>
          </a:xfrm>
          <a:prstGeom prst="rect">
            <a:avLst/>
          </a:prstGeom>
          <a:noFill/>
        </p:spPr>
        <p:txBody>
          <a:bodyPr vert="horz" wrap="square" lIns="0" tIns="0" rIns="0" bIns="0" rtlCol="0" anchor="t" anchorCtr="0">
            <a:spAutoFit/>
          </a:bodyPr>
          <a:lstStyle/>
          <a:p>
            <a:pPr algn="ctr">
              <a:lnSpc>
                <a:spcPct val="114000"/>
              </a:lnSpc>
            </a:pPr>
            <a:r>
              <a:rPr lang="en-US" sz="1000" dirty="0" err="1">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根据设备市场占比变化及时更新适配方案，保持技术领先性</a:t>
            </a:r>
            <a:r>
              <a:rPr lang="en-US" sz="1000" dirty="0">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a:t>
            </a:r>
          </a:p>
        </p:txBody>
      </p:sp>
      <p:sp>
        <p:nvSpPr>
          <p:cNvPr id="75" name="TextBox 50"/>
          <p:cNvSpPr txBox="1"/>
          <p:nvPr/>
        </p:nvSpPr>
        <p:spPr>
          <a:xfrm flipH="1">
            <a:off x="9371946" y="5378768"/>
            <a:ext cx="2343577" cy="160044"/>
          </a:xfrm>
          <a:prstGeom prst="rect">
            <a:avLst/>
          </a:prstGeom>
          <a:noFill/>
        </p:spPr>
        <p:txBody>
          <a:bodyPr vert="horz" wrap="square" lIns="0" tIns="0" rIns="0" bIns="0" rtlCol="0" anchor="t" anchorCtr="0">
            <a:spAutoFit/>
          </a:bodyPr>
          <a:lstStyle/>
          <a:p>
            <a:pPr algn="ctr">
              <a:lnSpc>
                <a:spcPct val="80000"/>
              </a:lnSpc>
            </a:pPr>
            <a:r>
              <a:rPr lang="en-US" sz="13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动态调整</a:t>
            </a:r>
            <a:endParaRPr lang="en-US" sz="13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76" name="TextBox 51"/>
          <p:cNvSpPr txBox="1"/>
          <p:nvPr/>
        </p:nvSpPr>
        <p:spPr>
          <a:xfrm>
            <a:off x="343735" y="1625142"/>
            <a:ext cx="4783455" cy="486736"/>
          </a:xfrm>
          <a:prstGeom prst="rect">
            <a:avLst/>
          </a:prstGeom>
          <a:noFill/>
        </p:spPr>
        <p:txBody>
          <a:bodyPr vert="horz" wrap="square" lIns="91440" tIns="45720" rIns="91440" bIns="45720" rtlCol="0" anchor="t" anchorCtr="0">
            <a:spAutoFit/>
          </a:bodyPr>
          <a:lstStyle/>
          <a:p>
            <a:pPr algn="l">
              <a:lnSpc>
                <a:spcPct val="114000"/>
              </a:lnSpc>
            </a:pPr>
            <a:r>
              <a:rPr lang="en-US" sz="1200" dirty="0" err="1">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按优先级规划移动端开发阶段，确保各版本迭代目标明确，适配工作有序推进</a:t>
            </a:r>
            <a:r>
              <a:rPr lang="en-US" sz="1200" dirty="0">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a:t>
            </a:r>
          </a:p>
        </p:txBody>
      </p:sp>
      <p:sp>
        <p:nvSpPr>
          <p:cNvPr id="77" name="TextBox 52"/>
          <p:cNvSpPr txBox="1"/>
          <p:nvPr/>
        </p:nvSpPr>
        <p:spPr>
          <a:xfrm>
            <a:off x="343736" y="1147171"/>
            <a:ext cx="1723549" cy="387798"/>
          </a:xfrm>
          <a:prstGeom prst="rect">
            <a:avLst/>
          </a:prstGeom>
          <a:noFill/>
        </p:spPr>
        <p:txBody>
          <a:bodyPr vert="horz" wrap="none" lIns="91440" tIns="45720" rIns="91440" bIns="45720" rtlCol="0" anchor="t" anchorCtr="0">
            <a:spAutoFit/>
          </a:bodyPr>
          <a:lstStyle/>
          <a:p>
            <a:pPr algn="l">
              <a:lnSpc>
                <a:spcPct val="80000"/>
              </a:lnSpc>
            </a:pPr>
            <a:r>
              <a:rPr lang="en-US" sz="2400" dirty="0" err="1">
                <a:solidFill>
                  <a:schemeClr val="accent1">
                    <a:alpha val="100000"/>
                  </a:schemeClr>
                </a:solidFill>
                <a:latin typeface="仿宋" panose="02010609060101010101" pitchFamily="49" charset="-122"/>
                <a:ea typeface="仿宋" panose="02010609060101010101" pitchFamily="49" charset="-122"/>
                <a:cs typeface="OPPOSans B" panose="00020600040101010101" charset="-122"/>
              </a:rPr>
              <a:t>开发时间线</a:t>
            </a:r>
            <a:endParaRPr lang="en-US" sz="2400" dirty="0">
              <a:solidFill>
                <a:schemeClr val="accent1">
                  <a:alpha val="100000"/>
                </a:schemeClr>
              </a:solidFill>
              <a:latin typeface="仿宋" panose="02010609060101010101" pitchFamily="49" charset="-122"/>
              <a:ea typeface="仿宋" panose="02010609060101010101" pitchFamily="49" charset="-122"/>
              <a:cs typeface="OPPOSans B" panose="00020600040101010101" charset="-122"/>
            </a:endParaRPr>
          </a:p>
        </p:txBody>
      </p:sp>
      <p:sp>
        <p:nvSpPr>
          <p:cNvPr id="78" name="AutoShape 53"/>
          <p:cNvSpPr/>
          <p:nvPr/>
        </p:nvSpPr>
        <p:spPr>
          <a:xfrm>
            <a:off x="6818543" y="5330251"/>
            <a:ext cx="1904998" cy="275419"/>
          </a:xfrm>
          <a:prstGeom prst="rect">
            <a:avLst/>
          </a:prstGeom>
          <a:solidFill>
            <a:schemeClr val="accent2">
              <a:alpha val="100000"/>
            </a:schemeClr>
          </a:solidFill>
        </p:spPr>
      </p:sp>
      <p:sp>
        <p:nvSpPr>
          <p:cNvPr id="79" name="TextBox 54"/>
          <p:cNvSpPr txBox="1"/>
          <p:nvPr/>
        </p:nvSpPr>
        <p:spPr>
          <a:xfrm flipH="1">
            <a:off x="6818541" y="5636150"/>
            <a:ext cx="1905000" cy="328616"/>
          </a:xfrm>
          <a:prstGeom prst="rect">
            <a:avLst/>
          </a:prstGeom>
          <a:noFill/>
        </p:spPr>
        <p:txBody>
          <a:bodyPr vert="horz" wrap="square" lIns="0" tIns="0" rIns="0" bIns="0" rtlCol="0" anchor="t" anchorCtr="0">
            <a:spAutoFit/>
          </a:bodyPr>
          <a:lstStyle/>
          <a:p>
            <a:pPr algn="ctr">
              <a:lnSpc>
                <a:spcPct val="114000"/>
              </a:lnSpc>
            </a:pPr>
            <a:r>
              <a:rPr lang="en-US" sz="1000" dirty="0" err="1">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实时采集设备运行数据，快速定位适配问题，优化迭代方案</a:t>
            </a:r>
            <a:r>
              <a:rPr lang="en-US" sz="1000" dirty="0">
                <a:solidFill>
                  <a:schemeClr val="dk1">
                    <a:alpha val="100000"/>
                  </a:schemeClr>
                </a:solidFill>
                <a:latin typeface="仿宋" panose="02010609060101010101" pitchFamily="49" charset="-122"/>
                <a:ea typeface="仿宋" panose="02010609060101010101" pitchFamily="49" charset="-122"/>
                <a:cs typeface="OPPOSans R" panose="00020600040101010101" charset="-122"/>
              </a:rPr>
              <a:t>。</a:t>
            </a:r>
          </a:p>
        </p:txBody>
      </p:sp>
      <p:sp>
        <p:nvSpPr>
          <p:cNvPr id="80" name="TextBox 55"/>
          <p:cNvSpPr txBox="1"/>
          <p:nvPr/>
        </p:nvSpPr>
        <p:spPr>
          <a:xfrm flipH="1">
            <a:off x="6868573" y="5382577"/>
            <a:ext cx="1777544" cy="160044"/>
          </a:xfrm>
          <a:prstGeom prst="rect">
            <a:avLst/>
          </a:prstGeom>
          <a:noFill/>
        </p:spPr>
        <p:txBody>
          <a:bodyPr vert="horz" wrap="square" lIns="0" tIns="0" rIns="0" bIns="0" rtlCol="0" anchor="t" anchorCtr="0">
            <a:spAutoFit/>
          </a:bodyPr>
          <a:lstStyle/>
          <a:p>
            <a:pPr algn="ctr">
              <a:lnSpc>
                <a:spcPct val="80000"/>
              </a:lnSpc>
            </a:pPr>
            <a:r>
              <a:rPr lang="en-US" sz="13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数据监测</a:t>
            </a:r>
            <a:endParaRPr lang="en-US" sz="13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81" name="AutoShape 56"/>
          <p:cNvSpPr/>
          <p:nvPr/>
        </p:nvSpPr>
        <p:spPr>
          <a:xfrm rot="5400000" flipV="1">
            <a:off x="1507151" y="2936844"/>
            <a:ext cx="341946" cy="1235203"/>
          </a:xfrm>
          <a:prstGeom prst="downArrow">
            <a:avLst/>
          </a:prstGeom>
          <a:gradFill>
            <a:gsLst>
              <a:gs pos="23000">
                <a:schemeClr val="lt2">
                  <a:alpha val="0"/>
                </a:schemeClr>
              </a:gs>
              <a:gs pos="100000">
                <a:schemeClr val="accent3">
                  <a:alpha val="100000"/>
                </a:schemeClr>
              </a:gs>
            </a:gsLst>
            <a:lin ang="5400000"/>
          </a:gradFill>
        </p:spPr>
      </p:sp>
      <p:sp>
        <p:nvSpPr>
          <p:cNvPr id="82" name="AutoShape 57"/>
          <p:cNvSpPr/>
          <p:nvPr/>
        </p:nvSpPr>
        <p:spPr>
          <a:xfrm rot="5400000" flipV="1">
            <a:off x="3570315" y="2458373"/>
            <a:ext cx="341946" cy="1235203"/>
          </a:xfrm>
          <a:prstGeom prst="downArrow">
            <a:avLst/>
          </a:prstGeom>
          <a:gradFill>
            <a:gsLst>
              <a:gs pos="23000">
                <a:schemeClr val="lt2">
                  <a:alpha val="0"/>
                </a:schemeClr>
              </a:gs>
              <a:gs pos="100000">
                <a:schemeClr val="accent3">
                  <a:alpha val="100000"/>
                </a:schemeClr>
              </a:gs>
            </a:gsLst>
            <a:lin ang="5400000"/>
          </a:gradFill>
        </p:spPr>
      </p:sp>
      <p:sp>
        <p:nvSpPr>
          <p:cNvPr id="83" name="AutoShape 58"/>
          <p:cNvSpPr/>
          <p:nvPr/>
        </p:nvSpPr>
        <p:spPr>
          <a:xfrm rot="5400000" flipV="1">
            <a:off x="5703798" y="1853660"/>
            <a:ext cx="341946" cy="1235203"/>
          </a:xfrm>
          <a:prstGeom prst="downArrow">
            <a:avLst/>
          </a:prstGeom>
          <a:gradFill>
            <a:gsLst>
              <a:gs pos="23000">
                <a:schemeClr val="lt2">
                  <a:alpha val="0"/>
                </a:schemeClr>
              </a:gs>
              <a:gs pos="100000">
                <a:schemeClr val="accent3">
                  <a:alpha val="100000"/>
                </a:schemeClr>
              </a:gs>
            </a:gsLst>
            <a:lin ang="5400000"/>
          </a:gradFill>
        </p:spPr>
      </p:sp>
      <p:sp>
        <p:nvSpPr>
          <p:cNvPr id="84" name="AutoShape 59"/>
          <p:cNvSpPr/>
          <p:nvPr/>
        </p:nvSpPr>
        <p:spPr>
          <a:xfrm rot="5400000" flipV="1">
            <a:off x="7741204" y="1272108"/>
            <a:ext cx="341946" cy="1235203"/>
          </a:xfrm>
          <a:prstGeom prst="downArrow">
            <a:avLst/>
          </a:prstGeom>
          <a:gradFill>
            <a:gsLst>
              <a:gs pos="23000">
                <a:schemeClr val="lt2">
                  <a:alpha val="0"/>
                </a:schemeClr>
              </a:gs>
              <a:gs pos="100000">
                <a:schemeClr val="accent3">
                  <a:alpha val="100000"/>
                </a:schemeClr>
              </a:gs>
            </a:gsLst>
            <a:lin ang="5400000"/>
          </a:gradFill>
        </p:spPr>
      </p:sp>
      <p:sp>
        <p:nvSpPr>
          <p:cNvPr id="85" name="AutoShape 60"/>
          <p:cNvSpPr/>
          <p:nvPr/>
        </p:nvSpPr>
        <p:spPr>
          <a:xfrm rot="5400000" flipV="1">
            <a:off x="10196921" y="807672"/>
            <a:ext cx="341946" cy="1235203"/>
          </a:xfrm>
          <a:prstGeom prst="downArrow">
            <a:avLst/>
          </a:prstGeom>
          <a:gradFill>
            <a:gsLst>
              <a:gs pos="23000">
                <a:schemeClr val="lt2">
                  <a:alpha val="0"/>
                </a:schemeClr>
              </a:gs>
              <a:gs pos="100000">
                <a:schemeClr val="accent3">
                  <a:alpha val="100000"/>
                </a:schemeClr>
              </a:gs>
            </a:gsLst>
            <a:lin ang="5400000"/>
          </a:gradFill>
        </p:spPr>
      </p:sp>
      <p:sp>
        <p:nvSpPr>
          <p:cNvPr id="86" name="TextBox 62"/>
          <p:cNvSpPr txBox="1"/>
          <p:nvPr/>
        </p:nvSpPr>
        <p:spPr>
          <a:xfrm>
            <a:off x="879729" y="5489924"/>
            <a:ext cx="1543050" cy="147733"/>
          </a:xfrm>
          <a:prstGeom prst="rect">
            <a:avLst/>
          </a:prstGeom>
          <a:noFill/>
        </p:spPr>
        <p:txBody>
          <a:bodyPr vert="horz" wrap="square" lIns="0" tIns="0" rIns="0" bIns="0" rtlCol="0" anchor="t" anchorCtr="0">
            <a:spAutoFit/>
          </a:bodyPr>
          <a:lstStyle/>
          <a:p>
            <a:pPr algn="l">
              <a:lnSpc>
                <a:spcPct val="80000"/>
              </a:lnSpc>
            </a:pPr>
            <a:r>
              <a:rPr lang="en-US" sz="12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需求确认</a:t>
            </a:r>
            <a:endParaRPr lang="en-US" sz="12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87" name="AutoShape 63"/>
          <p:cNvSpPr/>
          <p:nvPr/>
        </p:nvSpPr>
        <p:spPr>
          <a:xfrm>
            <a:off x="507016" y="5450681"/>
            <a:ext cx="251365" cy="251365"/>
          </a:xfrm>
          <a:prstGeom prst="ellipse">
            <a:avLst/>
          </a:prstGeom>
          <a:solidFill>
            <a:schemeClr val="lt1">
              <a:alpha val="100000"/>
            </a:schemeClr>
          </a:solidFill>
        </p:spPr>
      </p:sp>
      <p:sp>
        <p:nvSpPr>
          <p:cNvPr id="88" name="Freeform 64"/>
          <p:cNvSpPr/>
          <p:nvPr/>
        </p:nvSpPr>
        <p:spPr>
          <a:xfrm rot="2700000">
            <a:off x="602837" y="5502497"/>
            <a:ext cx="65818" cy="112871"/>
          </a:xfrm>
          <a:custGeom>
            <a:avLst/>
            <a:gdLst/>
            <a:ahLst/>
            <a:cxnLst/>
            <a:rect l="l" t="t" r="r" b="b"/>
            <a:pathLst>
              <a:path w="218174" h="415436">
                <a:moveTo>
                  <a:pt x="218174" y="0"/>
                </a:moveTo>
                <a:lnTo>
                  <a:pt x="218174" y="415436"/>
                </a:lnTo>
                <a:lnTo>
                  <a:pt x="0" y="415436"/>
                </a:lnTo>
              </a:path>
            </a:pathLst>
          </a:custGeom>
          <a:noFill/>
          <a:ln w="38100">
            <a:solidFill>
              <a:schemeClr val="accent2">
                <a:alpha val="100000"/>
              </a:schemeClr>
            </a:solidFill>
            <a:prstDash val="solid"/>
          </a:ln>
        </p:spPr>
      </p:sp>
      <p:sp>
        <p:nvSpPr>
          <p:cNvPr id="89" name="TextBox 65"/>
          <p:cNvSpPr txBox="1"/>
          <p:nvPr/>
        </p:nvSpPr>
        <p:spPr>
          <a:xfrm>
            <a:off x="2969704" y="4930997"/>
            <a:ext cx="1543050" cy="147733"/>
          </a:xfrm>
          <a:prstGeom prst="rect">
            <a:avLst/>
          </a:prstGeom>
          <a:noFill/>
        </p:spPr>
        <p:txBody>
          <a:bodyPr vert="horz" wrap="square" lIns="0" tIns="0" rIns="0" bIns="0" rtlCol="0" anchor="t" anchorCtr="0">
            <a:spAutoFit/>
          </a:bodyPr>
          <a:lstStyle/>
          <a:p>
            <a:pPr algn="l">
              <a:lnSpc>
                <a:spcPct val="80000"/>
              </a:lnSpc>
            </a:pPr>
            <a:r>
              <a:rPr lang="en-US" sz="12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流程优化</a:t>
            </a:r>
            <a:endParaRPr lang="en-US" sz="12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90" name="AutoShape 66"/>
          <p:cNvSpPr/>
          <p:nvPr/>
        </p:nvSpPr>
        <p:spPr>
          <a:xfrm>
            <a:off x="2596991" y="4891754"/>
            <a:ext cx="251365" cy="251365"/>
          </a:xfrm>
          <a:prstGeom prst="ellipse">
            <a:avLst/>
          </a:prstGeom>
          <a:solidFill>
            <a:schemeClr val="lt1">
              <a:alpha val="100000"/>
            </a:schemeClr>
          </a:solidFill>
        </p:spPr>
      </p:sp>
      <p:sp>
        <p:nvSpPr>
          <p:cNvPr id="91" name="Freeform 67"/>
          <p:cNvSpPr/>
          <p:nvPr/>
        </p:nvSpPr>
        <p:spPr>
          <a:xfrm rot="2700000">
            <a:off x="2692813" y="4943570"/>
            <a:ext cx="65818" cy="112871"/>
          </a:xfrm>
          <a:custGeom>
            <a:avLst/>
            <a:gdLst/>
            <a:ahLst/>
            <a:cxnLst/>
            <a:rect l="l" t="t" r="r" b="b"/>
            <a:pathLst>
              <a:path w="218174" h="415436">
                <a:moveTo>
                  <a:pt x="218174" y="0"/>
                </a:moveTo>
                <a:lnTo>
                  <a:pt x="218174" y="415436"/>
                </a:lnTo>
                <a:lnTo>
                  <a:pt x="0" y="415436"/>
                </a:lnTo>
              </a:path>
            </a:pathLst>
          </a:custGeom>
          <a:noFill/>
          <a:ln w="38100">
            <a:solidFill>
              <a:schemeClr val="accent2">
                <a:alpha val="100000"/>
              </a:schemeClr>
            </a:solidFill>
            <a:prstDash val="solid"/>
          </a:ln>
        </p:spPr>
      </p:sp>
      <p:sp>
        <p:nvSpPr>
          <p:cNvPr id="92" name="TextBox 68"/>
          <p:cNvSpPr txBox="1"/>
          <p:nvPr/>
        </p:nvSpPr>
        <p:spPr>
          <a:xfrm>
            <a:off x="5089589" y="4382167"/>
            <a:ext cx="1543050" cy="147733"/>
          </a:xfrm>
          <a:prstGeom prst="rect">
            <a:avLst/>
          </a:prstGeom>
          <a:noFill/>
        </p:spPr>
        <p:txBody>
          <a:bodyPr vert="horz" wrap="square" lIns="0" tIns="0" rIns="0" bIns="0" rtlCol="0" anchor="t" anchorCtr="0">
            <a:spAutoFit/>
          </a:bodyPr>
          <a:lstStyle/>
          <a:p>
            <a:pPr algn="l">
              <a:lnSpc>
                <a:spcPct val="80000"/>
              </a:lnSpc>
            </a:pPr>
            <a:r>
              <a:rPr lang="en-US" sz="12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性能调优</a:t>
            </a:r>
            <a:endParaRPr lang="en-US" sz="12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93" name="AutoShape 69"/>
          <p:cNvSpPr/>
          <p:nvPr/>
        </p:nvSpPr>
        <p:spPr>
          <a:xfrm>
            <a:off x="4716875" y="4342924"/>
            <a:ext cx="251365" cy="251365"/>
          </a:xfrm>
          <a:prstGeom prst="ellipse">
            <a:avLst/>
          </a:prstGeom>
          <a:solidFill>
            <a:schemeClr val="lt1">
              <a:alpha val="100000"/>
            </a:schemeClr>
          </a:solidFill>
        </p:spPr>
      </p:sp>
      <p:sp>
        <p:nvSpPr>
          <p:cNvPr id="94" name="Freeform 70"/>
          <p:cNvSpPr/>
          <p:nvPr/>
        </p:nvSpPr>
        <p:spPr>
          <a:xfrm rot="2700000">
            <a:off x="4812697" y="4394740"/>
            <a:ext cx="65818" cy="112871"/>
          </a:xfrm>
          <a:custGeom>
            <a:avLst/>
            <a:gdLst/>
            <a:ahLst/>
            <a:cxnLst/>
            <a:rect l="l" t="t" r="r" b="b"/>
            <a:pathLst>
              <a:path w="218174" h="415436">
                <a:moveTo>
                  <a:pt x="218174" y="0"/>
                </a:moveTo>
                <a:lnTo>
                  <a:pt x="218174" y="415436"/>
                </a:lnTo>
                <a:lnTo>
                  <a:pt x="0" y="415436"/>
                </a:lnTo>
              </a:path>
            </a:pathLst>
          </a:custGeom>
          <a:noFill/>
          <a:ln w="38100">
            <a:solidFill>
              <a:schemeClr val="accent3">
                <a:alpha val="100000"/>
              </a:schemeClr>
            </a:solidFill>
            <a:prstDash val="solid"/>
          </a:ln>
        </p:spPr>
      </p:sp>
      <p:sp>
        <p:nvSpPr>
          <p:cNvPr id="95" name="TextBox 71"/>
          <p:cNvSpPr txBox="1"/>
          <p:nvPr/>
        </p:nvSpPr>
        <p:spPr>
          <a:xfrm>
            <a:off x="7223189" y="3837146"/>
            <a:ext cx="1543050" cy="147733"/>
          </a:xfrm>
          <a:prstGeom prst="rect">
            <a:avLst/>
          </a:prstGeom>
          <a:noFill/>
        </p:spPr>
        <p:txBody>
          <a:bodyPr vert="horz" wrap="square" lIns="0" tIns="0" rIns="0" bIns="0" rtlCol="0" anchor="t" anchorCtr="0">
            <a:spAutoFit/>
          </a:bodyPr>
          <a:lstStyle/>
          <a:p>
            <a:pPr algn="l">
              <a:lnSpc>
                <a:spcPct val="80000"/>
              </a:lnSpc>
            </a:pPr>
            <a:r>
              <a:rPr lang="en-US" sz="12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问题修复</a:t>
            </a:r>
            <a:endParaRPr lang="en-US" sz="12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96" name="AutoShape 72"/>
          <p:cNvSpPr/>
          <p:nvPr/>
        </p:nvSpPr>
        <p:spPr>
          <a:xfrm>
            <a:off x="6850475" y="3797903"/>
            <a:ext cx="251365" cy="251365"/>
          </a:xfrm>
          <a:prstGeom prst="ellipse">
            <a:avLst/>
          </a:prstGeom>
          <a:solidFill>
            <a:schemeClr val="lt1">
              <a:alpha val="100000"/>
            </a:schemeClr>
          </a:solidFill>
        </p:spPr>
      </p:sp>
      <p:sp>
        <p:nvSpPr>
          <p:cNvPr id="97" name="Freeform 73"/>
          <p:cNvSpPr/>
          <p:nvPr/>
        </p:nvSpPr>
        <p:spPr>
          <a:xfrm rot="2700000">
            <a:off x="6946297" y="3849719"/>
            <a:ext cx="65818" cy="112871"/>
          </a:xfrm>
          <a:custGeom>
            <a:avLst/>
            <a:gdLst/>
            <a:ahLst/>
            <a:cxnLst/>
            <a:rect l="l" t="t" r="r" b="b"/>
            <a:pathLst>
              <a:path w="218174" h="415436">
                <a:moveTo>
                  <a:pt x="218174" y="0"/>
                </a:moveTo>
                <a:lnTo>
                  <a:pt x="218174" y="415436"/>
                </a:lnTo>
                <a:lnTo>
                  <a:pt x="0" y="415436"/>
                </a:lnTo>
              </a:path>
            </a:pathLst>
          </a:custGeom>
          <a:noFill/>
          <a:ln w="38100">
            <a:solidFill>
              <a:schemeClr val="accent3">
                <a:alpha val="100000"/>
              </a:schemeClr>
            </a:solidFill>
            <a:prstDash val="solid"/>
          </a:ln>
        </p:spPr>
      </p:sp>
      <p:sp>
        <p:nvSpPr>
          <p:cNvPr id="98" name="TextBox 74"/>
          <p:cNvSpPr txBox="1"/>
          <p:nvPr/>
        </p:nvSpPr>
        <p:spPr>
          <a:xfrm>
            <a:off x="9398318" y="3253454"/>
            <a:ext cx="615553" cy="147733"/>
          </a:xfrm>
          <a:prstGeom prst="rect">
            <a:avLst/>
          </a:prstGeom>
          <a:noFill/>
        </p:spPr>
        <p:txBody>
          <a:bodyPr vert="horz" wrap="none" lIns="0" tIns="0" rIns="0" bIns="0" rtlCol="0" anchor="t" anchorCtr="0">
            <a:spAutoFit/>
          </a:bodyPr>
          <a:lstStyle/>
          <a:p>
            <a:pPr algn="l">
              <a:lnSpc>
                <a:spcPct val="80000"/>
              </a:lnSpc>
            </a:pPr>
            <a:r>
              <a:rPr lang="en-US" sz="1200" dirty="0" err="1">
                <a:solidFill>
                  <a:srgbClr val="FFFFFF">
                    <a:alpha val="100000"/>
                  </a:srgbClr>
                </a:solidFill>
                <a:latin typeface="仿宋" panose="02010609060101010101" pitchFamily="49" charset="-122"/>
                <a:ea typeface="仿宋" panose="02010609060101010101" pitchFamily="49" charset="-122"/>
                <a:cs typeface="OPPOSans M" panose="00020600040101010101" charset="-122"/>
              </a:rPr>
              <a:t>缺陷闭环</a:t>
            </a:r>
            <a:endParaRPr lang="en-US" sz="1200" dirty="0">
              <a:solidFill>
                <a:srgbClr val="FFFFFF">
                  <a:alpha val="100000"/>
                </a:srgbClr>
              </a:solidFill>
              <a:latin typeface="仿宋" panose="02010609060101010101" pitchFamily="49" charset="-122"/>
              <a:ea typeface="仿宋" panose="02010609060101010101" pitchFamily="49" charset="-122"/>
              <a:cs typeface="OPPOSans M" panose="00020600040101010101" charset="-122"/>
            </a:endParaRPr>
          </a:p>
        </p:txBody>
      </p:sp>
      <p:sp>
        <p:nvSpPr>
          <p:cNvPr id="99" name="AutoShape 75"/>
          <p:cNvSpPr/>
          <p:nvPr/>
        </p:nvSpPr>
        <p:spPr>
          <a:xfrm>
            <a:off x="9025700" y="3214211"/>
            <a:ext cx="251365" cy="251365"/>
          </a:xfrm>
          <a:prstGeom prst="ellipse">
            <a:avLst/>
          </a:prstGeom>
          <a:solidFill>
            <a:schemeClr val="lt1">
              <a:alpha val="100000"/>
            </a:schemeClr>
          </a:solidFill>
        </p:spPr>
      </p:sp>
      <p:sp>
        <p:nvSpPr>
          <p:cNvPr id="100" name="Freeform 76"/>
          <p:cNvSpPr/>
          <p:nvPr/>
        </p:nvSpPr>
        <p:spPr>
          <a:xfrm rot="2700000">
            <a:off x="9121426" y="3266027"/>
            <a:ext cx="65818" cy="112871"/>
          </a:xfrm>
          <a:custGeom>
            <a:avLst/>
            <a:gdLst/>
            <a:ahLst/>
            <a:cxnLst/>
            <a:rect l="l" t="t" r="r" b="b"/>
            <a:pathLst>
              <a:path w="218174" h="415436">
                <a:moveTo>
                  <a:pt x="218174" y="0"/>
                </a:moveTo>
                <a:lnTo>
                  <a:pt x="218174" y="415436"/>
                </a:lnTo>
                <a:lnTo>
                  <a:pt x="0" y="415436"/>
                </a:lnTo>
              </a:path>
            </a:pathLst>
          </a:custGeom>
          <a:noFill/>
          <a:ln w="38100">
            <a:solidFill>
              <a:schemeClr val="accent4">
                <a:alpha val="100000"/>
              </a:schemeClr>
            </a:solidFill>
            <a:prstDash val="solid"/>
          </a:ln>
        </p:spPr>
      </p:sp>
      <p:pic>
        <p:nvPicPr>
          <p:cNvPr id="8" name="图片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86085" y="171298"/>
            <a:ext cx="731583" cy="615749"/>
          </a:xfrm>
          <a:prstGeom prst="rect">
            <a:avLst/>
          </a:prstGeom>
        </p:spPr>
      </p:pic>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92480" y="260648"/>
            <a:ext cx="3499407" cy="4084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t>功能模块扩展方向</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10632504" y="6488668"/>
            <a:ext cx="886781" cy="369332"/>
          </a:xfrm>
          <a:prstGeom prst="rect">
            <a:avLst/>
          </a:prstGeom>
          <a:noFill/>
        </p:spPr>
        <p:txBody>
          <a:bodyPr wrap="none" rtlCol="0">
            <a:spAutoFit/>
          </a:bodyPr>
          <a:lstStyle/>
          <a:p>
            <a:pPr lvl="0">
              <a:defRPr/>
            </a:pPr>
            <a:r>
              <a:rPr lang="en-US" altLang="zh-CN" b="1" dirty="0">
                <a:solidFill>
                  <a:prstClr val="white">
                    <a:lumMod val="75000"/>
                  </a:prstClr>
                </a:solidFill>
              </a:rPr>
              <a:t>July 2</a:t>
            </a:r>
            <a:r>
              <a:rPr lang="en-US" altLang="zh-CN" b="1" baseline="30000" dirty="0">
                <a:solidFill>
                  <a:prstClr val="white">
                    <a:lumMod val="75000"/>
                  </a:prstClr>
                </a:solidFill>
              </a:rPr>
              <a:t>nd</a:t>
            </a:r>
            <a:endParaRPr lang="zh-CN" altLang="en-US" b="1" baseline="30000" dirty="0">
              <a:solidFill>
                <a:prstClr val="white">
                  <a:lumMod val="75000"/>
                </a:prstClr>
              </a:solidFill>
            </a:endParaRPr>
          </a:p>
        </p:txBody>
      </p:sp>
      <p:sp>
        <p:nvSpPr>
          <p:cNvPr id="13" name="文本框 12"/>
          <p:cNvSpPr txBox="1"/>
          <p:nvPr/>
        </p:nvSpPr>
        <p:spPr>
          <a:xfrm>
            <a:off x="1513107" y="2229362"/>
            <a:ext cx="2029159" cy="369332"/>
          </a:xfrm>
          <a:prstGeom prst="rect">
            <a:avLst/>
          </a:prstGeom>
          <a:noFill/>
        </p:spPr>
        <p:txBody>
          <a:bodyPr wrap="square" rtlCol="0">
            <a:spAutoFit/>
          </a:bodyPr>
          <a:lstStyle/>
          <a:p>
            <a:r>
              <a:rPr lang="zh-CN" altLang="en-US" dirty="0">
                <a:solidFill>
                  <a:srgbClr val="023FA1"/>
                </a:solidFill>
                <a:latin typeface="微软雅黑" panose="020B0503020204020204" pitchFamily="34" charset="-122"/>
                <a:ea typeface="微软雅黑" panose="020B0503020204020204" pitchFamily="34" charset="-122"/>
                <a:cs typeface="Arial" panose="020B0604020202020204" pitchFamily="34" charset="0"/>
              </a:rPr>
              <a:t>智能影像分析模块</a:t>
            </a:r>
            <a:endParaRPr lang="en-US" altLang="zh-CN" dirty="0">
              <a:solidFill>
                <a:srgbClr val="023FA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14" name="组合 13"/>
          <p:cNvGrpSpPr/>
          <p:nvPr/>
        </p:nvGrpSpPr>
        <p:grpSpPr>
          <a:xfrm>
            <a:off x="1271464" y="2320044"/>
            <a:ext cx="196101" cy="196101"/>
            <a:chOff x="1389761" y="2111236"/>
            <a:chExt cx="196101" cy="196101"/>
          </a:xfrm>
        </p:grpSpPr>
        <p:sp>
          <p:nvSpPr>
            <p:cNvPr id="15" name="矩形 14"/>
            <p:cNvSpPr/>
            <p:nvPr/>
          </p:nvSpPr>
          <p:spPr>
            <a:xfrm>
              <a:off x="1389761" y="2111236"/>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33333"/>
                </a:solidFill>
                <a:effectLst/>
                <a:uLnTx/>
                <a:uFillTx/>
              </a:endParaRPr>
            </a:p>
          </p:txBody>
        </p:sp>
      </p:grpSp>
      <p:sp>
        <p:nvSpPr>
          <p:cNvPr id="18" name="文本框 17"/>
          <p:cNvSpPr txBox="1"/>
          <p:nvPr/>
        </p:nvSpPr>
        <p:spPr>
          <a:xfrm>
            <a:off x="1513108" y="2564825"/>
            <a:ext cx="2029160" cy="1497718"/>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计划引入基于深度学习的</a:t>
            </a:r>
            <a:r>
              <a:rPr lang="en-US" altLang="zh-CN"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AI</a:t>
            </a: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影像识别技术，支持</a:t>
            </a:r>
            <a:r>
              <a:rPr lang="en-US" altLang="zh-CN"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CT</a:t>
            </a: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a:t>
            </a:r>
            <a:r>
              <a:rPr lang="en-US" altLang="zh-CN"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MRI</a:t>
            </a: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等影像的自动病灶标注、定量分析和辅助诊断，提升医生工作效率和诊断准确性</a:t>
            </a:r>
          </a:p>
        </p:txBody>
      </p:sp>
      <p:sp>
        <p:nvSpPr>
          <p:cNvPr id="19" name="文本框 18"/>
          <p:cNvSpPr txBox="1"/>
          <p:nvPr/>
        </p:nvSpPr>
        <p:spPr>
          <a:xfrm>
            <a:off x="5231904" y="925083"/>
            <a:ext cx="2016906" cy="369332"/>
          </a:xfrm>
          <a:prstGeom prst="rect">
            <a:avLst/>
          </a:prstGeom>
          <a:noFill/>
        </p:spPr>
        <p:txBody>
          <a:bodyPr wrap="square" rtlCol="0">
            <a:spAutoFit/>
          </a:bodyPr>
          <a:lstStyle/>
          <a:p>
            <a:r>
              <a:rPr lang="zh-CN" altLang="en-US" dirty="0">
                <a:solidFill>
                  <a:srgbClr val="023FA1"/>
                </a:solidFill>
                <a:latin typeface="微软雅黑" panose="020B0503020204020204" pitchFamily="34" charset="-122"/>
                <a:ea typeface="微软雅黑" panose="020B0503020204020204" pitchFamily="34" charset="-122"/>
                <a:cs typeface="Arial" panose="020B0604020202020204" pitchFamily="34" charset="0"/>
              </a:rPr>
              <a:t>患者全周期管理</a:t>
            </a:r>
            <a:endParaRPr lang="en-US" altLang="zh-CN" dirty="0">
              <a:solidFill>
                <a:srgbClr val="023FA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0" name="组合 19"/>
          <p:cNvGrpSpPr/>
          <p:nvPr/>
        </p:nvGrpSpPr>
        <p:grpSpPr>
          <a:xfrm>
            <a:off x="4990260" y="1015765"/>
            <a:ext cx="196101" cy="196101"/>
            <a:chOff x="1389761" y="2111236"/>
            <a:chExt cx="196101" cy="196101"/>
          </a:xfrm>
        </p:grpSpPr>
        <p:sp>
          <p:nvSpPr>
            <p:cNvPr id="21" name="矩形 20"/>
            <p:cNvSpPr/>
            <p:nvPr/>
          </p:nvSpPr>
          <p:spPr>
            <a:xfrm>
              <a:off x="1389761" y="2111236"/>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2"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33333"/>
                </a:solidFill>
                <a:effectLst/>
                <a:uLnTx/>
                <a:uFillTx/>
              </a:endParaRPr>
            </a:p>
          </p:txBody>
        </p:sp>
      </p:grpSp>
      <p:sp>
        <p:nvSpPr>
          <p:cNvPr id="23" name="文本框 22"/>
          <p:cNvSpPr txBox="1"/>
          <p:nvPr/>
        </p:nvSpPr>
        <p:spPr>
          <a:xfrm>
            <a:off x="5159896" y="1294415"/>
            <a:ext cx="2231826" cy="1260473"/>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构建覆盖诊前预约、诊中检查诊后随访的全流程管理系统，集集成电子健康档案</a:t>
            </a:r>
            <a:r>
              <a:rPr lang="en-US" altLang="zh-CN"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(EHR)</a:t>
            </a: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和个性化健康管理方案。</a:t>
            </a:r>
            <a:endParaRPr lang="zh-CN" altLang="en-US" sz="1400" dirty="0">
              <a:solidFill>
                <a:srgbClr val="333333">
                  <a:lumMod val="60000"/>
                  <a:lumOff val="40000"/>
                </a:srgbClr>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24" name="文本框 23"/>
          <p:cNvSpPr txBox="1"/>
          <p:nvPr/>
        </p:nvSpPr>
        <p:spPr>
          <a:xfrm>
            <a:off x="8819368" y="2229362"/>
            <a:ext cx="1957152" cy="369332"/>
          </a:xfrm>
          <a:prstGeom prst="rect">
            <a:avLst/>
          </a:prstGeom>
          <a:noFill/>
        </p:spPr>
        <p:txBody>
          <a:bodyPr wrap="square" rtlCol="0">
            <a:spAutoFit/>
          </a:bodyPr>
          <a:lstStyle/>
          <a:p>
            <a:r>
              <a:rPr lang="zh-CN" altLang="en-US" dirty="0">
                <a:solidFill>
                  <a:srgbClr val="023FA1"/>
                </a:solidFill>
                <a:latin typeface="微软雅黑" panose="020B0503020204020204" pitchFamily="34" charset="-122"/>
                <a:ea typeface="微软雅黑" panose="020B0503020204020204" pitchFamily="34" charset="-122"/>
                <a:cs typeface="Arial" panose="020B0604020202020204" pitchFamily="34" charset="0"/>
              </a:rPr>
              <a:t>医疗大数据中心</a:t>
            </a:r>
            <a:endParaRPr lang="en-US" altLang="zh-CN" dirty="0">
              <a:solidFill>
                <a:srgbClr val="023FA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5" name="组合 24"/>
          <p:cNvGrpSpPr/>
          <p:nvPr/>
        </p:nvGrpSpPr>
        <p:grpSpPr>
          <a:xfrm>
            <a:off x="8577724" y="2320044"/>
            <a:ext cx="196101" cy="196101"/>
            <a:chOff x="1389761" y="2111236"/>
            <a:chExt cx="196101" cy="196101"/>
          </a:xfrm>
        </p:grpSpPr>
        <p:sp>
          <p:nvSpPr>
            <p:cNvPr id="26" name="矩形 25"/>
            <p:cNvSpPr/>
            <p:nvPr/>
          </p:nvSpPr>
          <p:spPr>
            <a:xfrm>
              <a:off x="1389761" y="2111236"/>
              <a:ext cx="196101" cy="196101"/>
            </a:xfrm>
            <a:prstGeom prst="rect">
              <a:avLst/>
            </a:prstGeom>
            <a:solidFill>
              <a:srgbClr val="FFFFFF">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7" name="Freeform 9"/>
            <p:cNvSpPr/>
            <p:nvPr/>
          </p:nvSpPr>
          <p:spPr bwMode="auto">
            <a:xfrm>
              <a:off x="1413970" y="2129319"/>
              <a:ext cx="157206" cy="150410"/>
            </a:xfrm>
            <a:custGeom>
              <a:avLst/>
              <a:gdLst>
                <a:gd name="T0" fmla="*/ 173 w 347"/>
                <a:gd name="T1" fmla="*/ 0 h 332"/>
                <a:gd name="T2" fmla="*/ 226 w 347"/>
                <a:gd name="T3" fmla="*/ 107 h 332"/>
                <a:gd name="T4" fmla="*/ 347 w 347"/>
                <a:gd name="T5" fmla="*/ 126 h 332"/>
                <a:gd name="T6" fmla="*/ 260 w 347"/>
                <a:gd name="T7" fmla="*/ 211 h 332"/>
                <a:gd name="T8" fmla="*/ 279 w 347"/>
                <a:gd name="T9" fmla="*/ 332 h 332"/>
                <a:gd name="T10" fmla="*/ 173 w 347"/>
                <a:gd name="T11" fmla="*/ 274 h 332"/>
                <a:gd name="T12" fmla="*/ 65 w 347"/>
                <a:gd name="T13" fmla="*/ 332 h 332"/>
                <a:gd name="T14" fmla="*/ 84 w 347"/>
                <a:gd name="T15" fmla="*/ 211 h 332"/>
                <a:gd name="T16" fmla="*/ 0 w 347"/>
                <a:gd name="T17" fmla="*/ 126 h 332"/>
                <a:gd name="T18" fmla="*/ 118 w 347"/>
                <a:gd name="T19" fmla="*/ 107 h 332"/>
                <a:gd name="T20" fmla="*/ 173 w 347"/>
                <a:gd name="T21"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47" h="332">
                  <a:moveTo>
                    <a:pt x="173" y="0"/>
                  </a:moveTo>
                  <a:lnTo>
                    <a:pt x="226" y="107"/>
                  </a:lnTo>
                  <a:lnTo>
                    <a:pt x="347" y="126"/>
                  </a:lnTo>
                  <a:lnTo>
                    <a:pt x="260" y="211"/>
                  </a:lnTo>
                  <a:lnTo>
                    <a:pt x="279" y="332"/>
                  </a:lnTo>
                  <a:lnTo>
                    <a:pt x="173" y="274"/>
                  </a:lnTo>
                  <a:lnTo>
                    <a:pt x="65" y="332"/>
                  </a:lnTo>
                  <a:lnTo>
                    <a:pt x="84" y="211"/>
                  </a:lnTo>
                  <a:lnTo>
                    <a:pt x="0" y="126"/>
                  </a:lnTo>
                  <a:lnTo>
                    <a:pt x="118" y="107"/>
                  </a:lnTo>
                  <a:lnTo>
                    <a:pt x="173" y="0"/>
                  </a:lnTo>
                  <a:close/>
                </a:path>
              </a:pathLst>
            </a:custGeom>
            <a:solidFill>
              <a:srgbClr val="FFFFFF"/>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33333"/>
                </a:solidFill>
                <a:effectLst/>
                <a:uLnTx/>
                <a:uFillTx/>
              </a:endParaRPr>
            </a:p>
          </p:txBody>
        </p:sp>
      </p:grpSp>
      <p:sp>
        <p:nvSpPr>
          <p:cNvPr id="28" name="文本框 27"/>
          <p:cNvSpPr txBox="1"/>
          <p:nvPr/>
        </p:nvSpPr>
        <p:spPr>
          <a:xfrm>
            <a:off x="8819368" y="2528310"/>
            <a:ext cx="2029160" cy="1260730"/>
          </a:xfrm>
          <a:prstGeom prst="rect">
            <a:avLst/>
          </a:prstGeom>
          <a:noFill/>
        </p:spPr>
        <p:txBody>
          <a:bodyPr wrap="square" rtlCol="0">
            <a:spAutoFit/>
          </a:bodyPr>
          <a:lstStyle/>
          <a:p>
            <a:pPr algn="just">
              <a:lnSpc>
                <a:spcPct val="110000"/>
              </a:lnSpc>
            </a:pPr>
            <a:r>
              <a:rPr lang="zh-CN" altLang="en-US" sz="1400" dirty="0">
                <a:solidFill>
                  <a:srgbClr val="333333">
                    <a:lumMod val="60000"/>
                    <a:lumOff val="40000"/>
                  </a:srgbClr>
                </a:solidFill>
                <a:latin typeface="微软雅黑" panose="020B0503020204020204" pitchFamily="34" charset="-122"/>
                <a:ea typeface="微软雅黑" panose="020B0503020204020204" pitchFamily="34" charset="-122"/>
                <a:cs typeface="Arial" panose="020B0604020202020204" pitchFamily="34" charset="0"/>
              </a:rPr>
              <a:t>建立医疗数据中台，整合临床数据、影像数据和运营数据，提供数据挖掘科研分析和医院管理决策支持功能。</a:t>
            </a:r>
          </a:p>
        </p:txBody>
      </p:sp>
      <p:sp>
        <p:nvSpPr>
          <p:cNvPr id="29" name="Freeform 9"/>
          <p:cNvSpPr/>
          <p:nvPr/>
        </p:nvSpPr>
        <p:spPr bwMode="auto">
          <a:xfrm>
            <a:off x="3900533" y="3230051"/>
            <a:ext cx="1852150" cy="5347298"/>
          </a:xfrm>
          <a:custGeom>
            <a:avLst/>
            <a:gdLst>
              <a:gd name="T0" fmla="*/ 312 w 315"/>
              <a:gd name="T1" fmla="*/ 691 h 909"/>
              <a:gd name="T2" fmla="*/ 302 w 315"/>
              <a:gd name="T3" fmla="*/ 582 h 909"/>
              <a:gd name="T4" fmla="*/ 294 w 315"/>
              <a:gd name="T5" fmla="*/ 528 h 909"/>
              <a:gd name="T6" fmla="*/ 284 w 315"/>
              <a:gd name="T7" fmla="*/ 474 h 909"/>
              <a:gd name="T8" fmla="*/ 271 w 315"/>
              <a:gd name="T9" fmla="*/ 421 h 909"/>
              <a:gd name="T10" fmla="*/ 253 w 315"/>
              <a:gd name="T11" fmla="*/ 368 h 909"/>
              <a:gd name="T12" fmla="*/ 232 w 315"/>
              <a:gd name="T13" fmla="*/ 317 h 909"/>
              <a:gd name="T14" fmla="*/ 210 w 315"/>
              <a:gd name="T15" fmla="*/ 267 h 909"/>
              <a:gd name="T16" fmla="*/ 162 w 315"/>
              <a:gd name="T17" fmla="*/ 168 h 909"/>
              <a:gd name="T18" fmla="*/ 122 w 315"/>
              <a:gd name="T19" fmla="*/ 106 h 909"/>
              <a:gd name="T20" fmla="*/ 117 w 315"/>
              <a:gd name="T21" fmla="*/ 28 h 909"/>
              <a:gd name="T22" fmla="*/ 28 w 315"/>
              <a:gd name="T23" fmla="*/ 23 h 909"/>
              <a:gd name="T24" fmla="*/ 23 w 315"/>
              <a:gd name="T25" fmla="*/ 112 h 909"/>
              <a:gd name="T26" fmla="*/ 91 w 315"/>
              <a:gd name="T27" fmla="*/ 130 h 909"/>
              <a:gd name="T28" fmla="*/ 183 w 315"/>
              <a:gd name="T29" fmla="*/ 280 h 909"/>
              <a:gd name="T30" fmla="*/ 207 w 315"/>
              <a:gd name="T31" fmla="*/ 329 h 909"/>
              <a:gd name="T32" fmla="*/ 229 w 315"/>
              <a:gd name="T33" fmla="*/ 378 h 909"/>
              <a:gd name="T34" fmla="*/ 249 w 315"/>
              <a:gd name="T35" fmla="*/ 428 h 909"/>
              <a:gd name="T36" fmla="*/ 265 w 315"/>
              <a:gd name="T37" fmla="*/ 479 h 909"/>
              <a:gd name="T38" fmla="*/ 277 w 315"/>
              <a:gd name="T39" fmla="*/ 532 h 909"/>
              <a:gd name="T40" fmla="*/ 288 w 315"/>
              <a:gd name="T41" fmla="*/ 585 h 909"/>
              <a:gd name="T42" fmla="*/ 302 w 315"/>
              <a:gd name="T43" fmla="*/ 692 h 909"/>
              <a:gd name="T44" fmla="*/ 302 w 315"/>
              <a:gd name="T45" fmla="*/ 909 h 909"/>
              <a:gd name="T46" fmla="*/ 312 w 315"/>
              <a:gd name="T47" fmla="*/ 691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5" h="909">
                <a:moveTo>
                  <a:pt x="312" y="691"/>
                </a:moveTo>
                <a:cubicBezTo>
                  <a:pt x="310" y="655"/>
                  <a:pt x="307" y="619"/>
                  <a:pt x="302" y="582"/>
                </a:cubicBezTo>
                <a:cubicBezTo>
                  <a:pt x="300" y="564"/>
                  <a:pt x="297" y="546"/>
                  <a:pt x="294" y="528"/>
                </a:cubicBezTo>
                <a:cubicBezTo>
                  <a:pt x="291" y="510"/>
                  <a:pt x="288" y="492"/>
                  <a:pt x="284" y="474"/>
                </a:cubicBezTo>
                <a:cubicBezTo>
                  <a:pt x="280" y="456"/>
                  <a:pt x="276" y="438"/>
                  <a:pt x="271" y="421"/>
                </a:cubicBezTo>
                <a:cubicBezTo>
                  <a:pt x="265" y="403"/>
                  <a:pt x="259" y="385"/>
                  <a:pt x="253" y="368"/>
                </a:cubicBezTo>
                <a:cubicBezTo>
                  <a:pt x="246" y="351"/>
                  <a:pt x="239" y="334"/>
                  <a:pt x="232" y="317"/>
                </a:cubicBezTo>
                <a:cubicBezTo>
                  <a:pt x="225" y="301"/>
                  <a:pt x="218" y="284"/>
                  <a:pt x="210" y="267"/>
                </a:cubicBezTo>
                <a:cubicBezTo>
                  <a:pt x="196" y="234"/>
                  <a:pt x="180" y="200"/>
                  <a:pt x="162" y="168"/>
                </a:cubicBezTo>
                <a:cubicBezTo>
                  <a:pt x="150" y="147"/>
                  <a:pt x="136" y="126"/>
                  <a:pt x="122" y="106"/>
                </a:cubicBezTo>
                <a:cubicBezTo>
                  <a:pt x="138" y="83"/>
                  <a:pt x="137" y="51"/>
                  <a:pt x="117" y="28"/>
                </a:cubicBezTo>
                <a:cubicBezTo>
                  <a:pt x="94" y="2"/>
                  <a:pt x="54" y="0"/>
                  <a:pt x="28" y="23"/>
                </a:cubicBezTo>
                <a:cubicBezTo>
                  <a:pt x="2" y="46"/>
                  <a:pt x="0" y="86"/>
                  <a:pt x="23" y="112"/>
                </a:cubicBezTo>
                <a:cubicBezTo>
                  <a:pt x="41" y="132"/>
                  <a:pt x="68" y="138"/>
                  <a:pt x="91" y="130"/>
                </a:cubicBezTo>
                <a:cubicBezTo>
                  <a:pt x="128" y="175"/>
                  <a:pt x="157" y="227"/>
                  <a:pt x="183" y="280"/>
                </a:cubicBezTo>
                <a:cubicBezTo>
                  <a:pt x="191" y="296"/>
                  <a:pt x="199" y="312"/>
                  <a:pt x="207" y="329"/>
                </a:cubicBezTo>
                <a:cubicBezTo>
                  <a:pt x="215" y="345"/>
                  <a:pt x="222" y="361"/>
                  <a:pt x="229" y="378"/>
                </a:cubicBezTo>
                <a:cubicBezTo>
                  <a:pt x="237" y="394"/>
                  <a:pt x="244" y="411"/>
                  <a:pt x="249" y="428"/>
                </a:cubicBezTo>
                <a:cubicBezTo>
                  <a:pt x="255" y="444"/>
                  <a:pt x="260" y="462"/>
                  <a:pt x="265" y="479"/>
                </a:cubicBezTo>
                <a:cubicBezTo>
                  <a:pt x="269" y="496"/>
                  <a:pt x="273" y="514"/>
                  <a:pt x="277" y="532"/>
                </a:cubicBezTo>
                <a:cubicBezTo>
                  <a:pt x="281" y="549"/>
                  <a:pt x="284" y="567"/>
                  <a:pt x="288" y="585"/>
                </a:cubicBezTo>
                <a:cubicBezTo>
                  <a:pt x="294" y="620"/>
                  <a:pt x="298" y="656"/>
                  <a:pt x="302" y="692"/>
                </a:cubicBezTo>
                <a:cubicBezTo>
                  <a:pt x="308" y="764"/>
                  <a:pt x="308" y="837"/>
                  <a:pt x="302" y="909"/>
                </a:cubicBezTo>
                <a:cubicBezTo>
                  <a:pt x="311" y="837"/>
                  <a:pt x="315" y="764"/>
                  <a:pt x="312" y="691"/>
                </a:cubicBezTo>
                <a:close/>
              </a:path>
            </a:pathLst>
          </a:custGeom>
          <a:solidFill>
            <a:srgbClr val="023FA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srgbClr val="333333"/>
              </a:solidFill>
              <a:effectLst/>
              <a:uLnTx/>
              <a:uFillTx/>
            </a:endParaRPr>
          </a:p>
        </p:txBody>
      </p:sp>
      <p:sp>
        <p:nvSpPr>
          <p:cNvPr id="30" name="Oval 10"/>
          <p:cNvSpPr>
            <a:spLocks noChangeArrowheads="1"/>
          </p:cNvSpPr>
          <p:nvPr/>
        </p:nvSpPr>
        <p:spPr bwMode="auto">
          <a:xfrm>
            <a:off x="4077339" y="3417638"/>
            <a:ext cx="470045" cy="4722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33333"/>
              </a:solidFill>
              <a:effectLst/>
              <a:uLnTx/>
              <a:uFillTx/>
            </a:endParaRPr>
          </a:p>
        </p:txBody>
      </p:sp>
      <p:sp>
        <p:nvSpPr>
          <p:cNvPr id="31" name="Freeform 13"/>
          <p:cNvSpPr/>
          <p:nvPr/>
        </p:nvSpPr>
        <p:spPr bwMode="auto">
          <a:xfrm>
            <a:off x="5813054" y="2430113"/>
            <a:ext cx="752504" cy="6147236"/>
          </a:xfrm>
          <a:custGeom>
            <a:avLst/>
            <a:gdLst>
              <a:gd name="T0" fmla="*/ 127 w 128"/>
              <a:gd name="T1" fmla="*/ 62 h 1045"/>
              <a:gd name="T2" fmla="*/ 62 w 128"/>
              <a:gd name="T3" fmla="*/ 1 h 1045"/>
              <a:gd name="T4" fmla="*/ 1 w 128"/>
              <a:gd name="T5" fmla="*/ 66 h 1045"/>
              <a:gd name="T6" fmla="*/ 50 w 128"/>
              <a:gd name="T7" fmla="*/ 126 h 1045"/>
              <a:gd name="T8" fmla="*/ 58 w 128"/>
              <a:gd name="T9" fmla="*/ 1045 h 1045"/>
              <a:gd name="T10" fmla="*/ 75 w 128"/>
              <a:gd name="T11" fmla="*/ 561 h 1045"/>
              <a:gd name="T12" fmla="*/ 88 w 128"/>
              <a:gd name="T13" fmla="*/ 123 h 1045"/>
              <a:gd name="T14" fmla="*/ 127 w 128"/>
              <a:gd name="T15" fmla="*/ 62 h 10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8" h="1045">
                <a:moveTo>
                  <a:pt x="127" y="62"/>
                </a:moveTo>
                <a:cubicBezTo>
                  <a:pt x="126" y="28"/>
                  <a:pt x="97" y="0"/>
                  <a:pt x="62" y="1"/>
                </a:cubicBezTo>
                <a:cubicBezTo>
                  <a:pt x="27" y="2"/>
                  <a:pt x="0" y="31"/>
                  <a:pt x="1" y="66"/>
                </a:cubicBezTo>
                <a:cubicBezTo>
                  <a:pt x="2" y="96"/>
                  <a:pt x="22" y="120"/>
                  <a:pt x="50" y="126"/>
                </a:cubicBezTo>
                <a:cubicBezTo>
                  <a:pt x="57" y="432"/>
                  <a:pt x="53" y="739"/>
                  <a:pt x="58" y="1045"/>
                </a:cubicBezTo>
                <a:cubicBezTo>
                  <a:pt x="62" y="884"/>
                  <a:pt x="68" y="722"/>
                  <a:pt x="75" y="561"/>
                </a:cubicBezTo>
                <a:cubicBezTo>
                  <a:pt x="80" y="415"/>
                  <a:pt x="85" y="269"/>
                  <a:pt x="88" y="123"/>
                </a:cubicBezTo>
                <a:cubicBezTo>
                  <a:pt x="111" y="113"/>
                  <a:pt x="128" y="89"/>
                  <a:pt x="127" y="62"/>
                </a:cubicBezTo>
                <a:close/>
              </a:path>
            </a:pathLst>
          </a:custGeom>
          <a:solidFill>
            <a:srgbClr val="023FA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33333"/>
              </a:solidFill>
              <a:effectLst/>
              <a:uLnTx/>
              <a:uFillTx/>
            </a:endParaRPr>
          </a:p>
        </p:txBody>
      </p:sp>
      <p:sp>
        <p:nvSpPr>
          <p:cNvPr id="32" name="Oval 14"/>
          <p:cNvSpPr>
            <a:spLocks noChangeArrowheads="1"/>
          </p:cNvSpPr>
          <p:nvPr/>
        </p:nvSpPr>
        <p:spPr bwMode="auto">
          <a:xfrm>
            <a:off x="5953206" y="2570263"/>
            <a:ext cx="470045" cy="472200"/>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33333"/>
              </a:solidFill>
              <a:effectLst/>
              <a:uLnTx/>
              <a:uFillTx/>
            </a:endParaRPr>
          </a:p>
        </p:txBody>
      </p:sp>
      <p:sp>
        <p:nvSpPr>
          <p:cNvPr id="33" name="Freeform 17"/>
          <p:cNvSpPr/>
          <p:nvPr/>
        </p:nvSpPr>
        <p:spPr bwMode="auto">
          <a:xfrm>
            <a:off x="6600056" y="3260237"/>
            <a:ext cx="1929772" cy="5317112"/>
          </a:xfrm>
          <a:custGeom>
            <a:avLst/>
            <a:gdLst>
              <a:gd name="T0" fmla="*/ 296 w 328"/>
              <a:gd name="T1" fmla="*/ 22 h 904"/>
              <a:gd name="T2" fmla="*/ 208 w 328"/>
              <a:gd name="T3" fmla="*/ 32 h 904"/>
              <a:gd name="T4" fmla="*/ 204 w 328"/>
              <a:gd name="T5" fmla="*/ 104 h 904"/>
              <a:gd name="T6" fmla="*/ 110 w 328"/>
              <a:gd name="T7" fmla="*/ 262 h 904"/>
              <a:gd name="T8" fmla="*/ 40 w 328"/>
              <a:gd name="T9" fmla="*/ 471 h 904"/>
              <a:gd name="T10" fmla="*/ 7 w 328"/>
              <a:gd name="T11" fmla="*/ 687 h 904"/>
              <a:gd name="T12" fmla="*/ 2 w 328"/>
              <a:gd name="T13" fmla="*/ 904 h 904"/>
              <a:gd name="T14" fmla="*/ 17 w 328"/>
              <a:gd name="T15" fmla="*/ 688 h 904"/>
              <a:gd name="T16" fmla="*/ 59 w 328"/>
              <a:gd name="T17" fmla="*/ 476 h 904"/>
              <a:gd name="T18" fmla="*/ 137 w 328"/>
              <a:gd name="T19" fmla="*/ 276 h 904"/>
              <a:gd name="T20" fmla="*/ 233 w 328"/>
              <a:gd name="T21" fmla="*/ 129 h 904"/>
              <a:gd name="T22" fmla="*/ 307 w 328"/>
              <a:gd name="T23" fmla="*/ 110 h 904"/>
              <a:gd name="T24" fmla="*/ 296 w 328"/>
              <a:gd name="T25" fmla="*/ 22 h 9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8" h="904">
                <a:moveTo>
                  <a:pt x="296" y="22"/>
                </a:moveTo>
                <a:cubicBezTo>
                  <a:pt x="269" y="0"/>
                  <a:pt x="229" y="5"/>
                  <a:pt x="208" y="32"/>
                </a:cubicBezTo>
                <a:cubicBezTo>
                  <a:pt x="191" y="53"/>
                  <a:pt x="190" y="82"/>
                  <a:pt x="204" y="104"/>
                </a:cubicBezTo>
                <a:cubicBezTo>
                  <a:pt x="167" y="153"/>
                  <a:pt x="135" y="207"/>
                  <a:pt x="110" y="262"/>
                </a:cubicBezTo>
                <a:cubicBezTo>
                  <a:pt x="79" y="329"/>
                  <a:pt x="56" y="399"/>
                  <a:pt x="40" y="471"/>
                </a:cubicBezTo>
                <a:cubicBezTo>
                  <a:pt x="23" y="542"/>
                  <a:pt x="13" y="614"/>
                  <a:pt x="7" y="687"/>
                </a:cubicBezTo>
                <a:cubicBezTo>
                  <a:pt x="1" y="759"/>
                  <a:pt x="0" y="832"/>
                  <a:pt x="2" y="904"/>
                </a:cubicBezTo>
                <a:cubicBezTo>
                  <a:pt x="3" y="832"/>
                  <a:pt x="8" y="759"/>
                  <a:pt x="17" y="688"/>
                </a:cubicBezTo>
                <a:cubicBezTo>
                  <a:pt x="26" y="616"/>
                  <a:pt x="39" y="545"/>
                  <a:pt x="59" y="476"/>
                </a:cubicBezTo>
                <a:cubicBezTo>
                  <a:pt x="78" y="406"/>
                  <a:pt x="104" y="339"/>
                  <a:pt x="137" y="276"/>
                </a:cubicBezTo>
                <a:cubicBezTo>
                  <a:pt x="164" y="223"/>
                  <a:pt x="196" y="174"/>
                  <a:pt x="233" y="129"/>
                </a:cubicBezTo>
                <a:cubicBezTo>
                  <a:pt x="258" y="140"/>
                  <a:pt x="289" y="133"/>
                  <a:pt x="307" y="110"/>
                </a:cubicBezTo>
                <a:cubicBezTo>
                  <a:pt x="328" y="83"/>
                  <a:pt x="324" y="43"/>
                  <a:pt x="296" y="22"/>
                </a:cubicBezTo>
                <a:close/>
              </a:path>
            </a:pathLst>
          </a:custGeom>
          <a:solidFill>
            <a:srgbClr val="023FA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33333"/>
              </a:solidFill>
              <a:effectLst/>
              <a:uLnTx/>
              <a:uFillTx/>
            </a:endParaRPr>
          </a:p>
        </p:txBody>
      </p:sp>
      <p:sp>
        <p:nvSpPr>
          <p:cNvPr id="34" name="Oval 18"/>
          <p:cNvSpPr>
            <a:spLocks noChangeArrowheads="1"/>
          </p:cNvSpPr>
          <p:nvPr/>
        </p:nvSpPr>
        <p:spPr bwMode="auto">
          <a:xfrm>
            <a:off x="7882976" y="3447825"/>
            <a:ext cx="470045" cy="47004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333333"/>
              </a:solidFill>
              <a:effectLst/>
              <a:uLnTx/>
              <a:uFillTx/>
            </a:endParaRPr>
          </a:p>
        </p:txBody>
      </p:sp>
      <p:sp>
        <p:nvSpPr>
          <p:cNvPr id="35" name="文本框 34"/>
          <p:cNvSpPr txBox="1"/>
          <p:nvPr/>
        </p:nvSpPr>
        <p:spPr>
          <a:xfrm>
            <a:off x="4014836" y="3481772"/>
            <a:ext cx="595050" cy="369332"/>
          </a:xfrm>
          <a:prstGeom prst="rect">
            <a:avLst/>
          </a:prstGeom>
          <a:noFill/>
        </p:spPr>
        <p:txBody>
          <a:bodyPr wrap="square" rtlCol="0">
            <a:spAutoFit/>
          </a:bodyPr>
          <a:lstStyle/>
          <a:p>
            <a:pPr algn="ctr"/>
            <a:r>
              <a:rPr lang="en-US" altLang="zh-CN" b="1" dirty="0">
                <a:solidFill>
                  <a:srgbClr val="023FA1"/>
                </a:solidFill>
                <a:latin typeface="华文细黑" panose="02010600040101010101" pitchFamily="2" charset="-122"/>
                <a:ea typeface="华文细黑" panose="02010600040101010101" pitchFamily="2" charset="-122"/>
                <a:cs typeface="Arial" panose="020B0604020202020204" pitchFamily="34" charset="0"/>
              </a:rPr>
              <a:t>01</a:t>
            </a:r>
          </a:p>
        </p:txBody>
      </p:sp>
      <p:sp>
        <p:nvSpPr>
          <p:cNvPr id="36" name="文本框 35"/>
          <p:cNvSpPr txBox="1"/>
          <p:nvPr/>
        </p:nvSpPr>
        <p:spPr>
          <a:xfrm>
            <a:off x="7813919" y="3507172"/>
            <a:ext cx="595050" cy="369332"/>
          </a:xfrm>
          <a:prstGeom prst="rect">
            <a:avLst/>
          </a:prstGeom>
          <a:noFill/>
        </p:spPr>
        <p:txBody>
          <a:bodyPr wrap="square" rtlCol="0">
            <a:spAutoFit/>
          </a:bodyPr>
          <a:lstStyle/>
          <a:p>
            <a:pPr algn="ctr"/>
            <a:r>
              <a:rPr lang="en-US" altLang="zh-CN" b="1" dirty="0">
                <a:solidFill>
                  <a:srgbClr val="023FA1"/>
                </a:solidFill>
                <a:latin typeface="华文细黑" panose="02010600040101010101" pitchFamily="2" charset="-122"/>
                <a:ea typeface="华文细黑" panose="02010600040101010101" pitchFamily="2" charset="-122"/>
                <a:cs typeface="Arial" panose="020B0604020202020204" pitchFamily="34" charset="0"/>
              </a:rPr>
              <a:t>03</a:t>
            </a:r>
          </a:p>
        </p:txBody>
      </p:sp>
      <p:sp>
        <p:nvSpPr>
          <p:cNvPr id="37" name="文本框 36"/>
          <p:cNvSpPr txBox="1"/>
          <p:nvPr/>
        </p:nvSpPr>
        <p:spPr>
          <a:xfrm>
            <a:off x="5906929" y="2621697"/>
            <a:ext cx="595050" cy="369332"/>
          </a:xfrm>
          <a:prstGeom prst="rect">
            <a:avLst/>
          </a:prstGeom>
          <a:noFill/>
        </p:spPr>
        <p:txBody>
          <a:bodyPr wrap="square" rtlCol="0">
            <a:spAutoFit/>
          </a:bodyPr>
          <a:lstStyle/>
          <a:p>
            <a:pPr algn="ctr"/>
            <a:r>
              <a:rPr lang="en-US" altLang="zh-CN" b="1" dirty="0">
                <a:solidFill>
                  <a:srgbClr val="023FA1"/>
                </a:solidFill>
                <a:latin typeface="华文细黑" panose="02010600040101010101" pitchFamily="2" charset="-122"/>
                <a:ea typeface="华文细黑" panose="02010600040101010101" pitchFamily="2" charset="-122"/>
                <a:cs typeface="Arial" panose="020B0604020202020204" pitchFamily="34" charset="0"/>
              </a:rPr>
              <a:t>02</a:t>
            </a: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pic>
        <p:nvPicPr>
          <p:cNvPr id="38" name="图片 3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883" y="101617"/>
            <a:ext cx="11713857" cy="5241907"/>
          </a:xfrm>
          <a:prstGeom prst="rect">
            <a:avLst/>
          </a:prstGeom>
        </p:spPr>
      </p:pic>
      <p:sp>
        <p:nvSpPr>
          <p:cNvPr id="7" name="矩形 6"/>
          <p:cNvSpPr/>
          <p:nvPr/>
        </p:nvSpPr>
        <p:spPr>
          <a:xfrm>
            <a:off x="302883" y="101617"/>
            <a:ext cx="11713857" cy="5241909"/>
          </a:xfrm>
          <a:prstGeom prst="rect">
            <a:avLst/>
          </a:prstGeom>
          <a:solidFill>
            <a:srgbClr val="024282">
              <a:alpha val="8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10" name="平行四边形 9"/>
          <p:cNvSpPr/>
          <p:nvPr/>
        </p:nvSpPr>
        <p:spPr>
          <a:xfrm>
            <a:off x="4949527" y="5155867"/>
            <a:ext cx="2292946" cy="38382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1" name="平行四边形 10"/>
          <p:cNvSpPr/>
          <p:nvPr/>
        </p:nvSpPr>
        <p:spPr>
          <a:xfrm>
            <a:off x="2571428" y="5935210"/>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2" name="平行四边形 11"/>
          <p:cNvSpPr/>
          <p:nvPr/>
        </p:nvSpPr>
        <p:spPr>
          <a:xfrm>
            <a:off x="6240016" y="5925341"/>
            <a:ext cx="2764598" cy="487239"/>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15" name="文本占位符 30"/>
          <p:cNvSpPr txBox="1"/>
          <p:nvPr/>
        </p:nvSpPr>
        <p:spPr>
          <a:xfrm>
            <a:off x="2693704" y="6033861"/>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汇报人：</a:t>
            </a:r>
            <a:r>
              <a:rPr lang="zh-CN" altLang="en-US" dirty="0">
                <a:solidFill>
                  <a:sysClr val="window" lastClr="FFFFFF"/>
                </a:solidFill>
              </a:rPr>
              <a:t>李阳</a:t>
            </a:r>
            <a:endPar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6" name="文本占位符 31"/>
          <p:cNvSpPr txBox="1"/>
          <p:nvPr/>
        </p:nvSpPr>
        <p:spPr>
          <a:xfrm>
            <a:off x="6272486" y="6023993"/>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指导老师：</a:t>
            </a:r>
            <a:r>
              <a:rPr lang="zh-CN" altLang="en-US" dirty="0">
                <a:solidFill>
                  <a:sysClr val="window" lastClr="FFFFFF"/>
                </a:solidFill>
              </a:rPr>
              <a:t>夏军</a:t>
            </a:r>
            <a:endPar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7" name="文本占位符 32"/>
          <p:cNvSpPr txBox="1"/>
          <p:nvPr/>
        </p:nvSpPr>
        <p:spPr>
          <a:xfrm>
            <a:off x="4791075" y="5213102"/>
            <a:ext cx="2609850" cy="296545"/>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kumimoji="0" lang="en-US" altLang="zh-CN"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2025</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年</a:t>
            </a:r>
            <a:r>
              <a:rPr lang="en-US" altLang="zh-CN" dirty="0"/>
              <a:t>07</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月</a:t>
            </a:r>
            <a:r>
              <a:rPr lang="en-US" altLang="zh-CN" dirty="0"/>
              <a:t>02</a:t>
            </a:r>
            <a:r>
              <a:rPr kumimoji="0" lang="zh-CN" altLang="en-US" sz="1800" b="0"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日</a:t>
            </a:r>
          </a:p>
        </p:txBody>
      </p:sp>
      <p:sp>
        <p:nvSpPr>
          <p:cNvPr id="18" name="文本占位符 24"/>
          <p:cNvSpPr txBox="1"/>
          <p:nvPr/>
        </p:nvSpPr>
        <p:spPr>
          <a:xfrm>
            <a:off x="302883" y="2309330"/>
            <a:ext cx="11809312" cy="1415608"/>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5400" b="1"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25000"/>
              </a:lnSpc>
              <a:spcBef>
                <a:spcPts val="1000"/>
              </a:spcBef>
              <a:spcAft>
                <a:spcPts val="0"/>
              </a:spcAft>
              <a:buClrTx/>
              <a:buSzTx/>
              <a:buFont typeface="Arial" panose="020B0604020202020204" pitchFamily="34" charset="0"/>
              <a:buNone/>
              <a:defRPr/>
            </a:pPr>
            <a:r>
              <a:rPr kumimoji="0" lang="zh-CN" altLang="en-US" sz="7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a:t>
            </a:r>
            <a:r>
              <a:rPr kumimoji="0" lang="en-US" altLang="zh-CN" sz="72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THANKS</a:t>
            </a:r>
            <a:r>
              <a:rPr kumimoji="0" lang="zh-CN" altLang="en-US" sz="7200" b="1" i="1"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a:t>
            </a:r>
          </a:p>
        </p:txBody>
      </p:sp>
      <p:cxnSp>
        <p:nvCxnSpPr>
          <p:cNvPr id="19" name="直接连接符 18"/>
          <p:cNvCxnSpPr/>
          <p:nvPr/>
        </p:nvCxnSpPr>
        <p:spPr>
          <a:xfrm>
            <a:off x="2567608" y="3873448"/>
            <a:ext cx="6912768" cy="0"/>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2567940" y="4072255"/>
            <a:ext cx="6901815" cy="245110"/>
          </a:xfrm>
          <a:prstGeom prst="rect">
            <a:avLst/>
          </a:prstGeom>
        </p:spPr>
        <p:txBody>
          <a:bodyPr wrap="square">
            <a:spAutoFit/>
          </a:bodyPr>
          <a:lstStyle/>
          <a:p>
            <a:pPr lvl="0" algn="dist" defTabSz="1219200"/>
            <a:r>
              <a:rPr lang="en-US" altLang="zh-CN" sz="1000" b="1" dirty="0">
                <a:solidFill>
                  <a:schemeClr val="bg1"/>
                </a:solidFill>
                <a:latin typeface="微软雅黑" panose="020B0503020204020204" pitchFamily="34" charset="-122"/>
                <a:ea typeface="微软雅黑" panose="020B0503020204020204" pitchFamily="34" charset="-122"/>
              </a:rPr>
              <a:t>THANKS FOR YOUR LISTENING!</a:t>
            </a:r>
          </a:p>
        </p:txBody>
      </p:sp>
      <p:pic>
        <p:nvPicPr>
          <p:cNvPr id="13" name="图片 12" descr="jsongj_com_透明化图片 (1)"/>
          <p:cNvPicPr>
            <a:picLocks noChangeAspect="1"/>
          </p:cNvPicPr>
          <p:nvPr/>
        </p:nvPicPr>
        <p:blipFill>
          <a:blip r:embed="rId3"/>
          <a:stretch>
            <a:fillRect/>
          </a:stretch>
        </p:blipFill>
        <p:spPr>
          <a:xfrm>
            <a:off x="2254522" y="500255"/>
            <a:ext cx="1734820" cy="1734820"/>
          </a:xfrm>
          <a:prstGeom prst="rect">
            <a:avLst/>
          </a:prstGeom>
        </p:spPr>
      </p:pic>
      <p:pic>
        <p:nvPicPr>
          <p:cNvPr id="14" name="图片 13" descr="img1751380446298"/>
          <p:cNvPicPr>
            <a:picLocks noChangeAspect="1"/>
          </p:cNvPicPr>
          <p:nvPr/>
        </p:nvPicPr>
        <p:blipFill>
          <a:blip r:embed="rId4"/>
          <a:stretch>
            <a:fillRect/>
          </a:stretch>
        </p:blipFill>
        <p:spPr>
          <a:xfrm>
            <a:off x="3791744" y="590962"/>
            <a:ext cx="7518400" cy="939800"/>
          </a:xfrm>
          <a:prstGeom prst="rect">
            <a:avLst/>
          </a:prstGeom>
        </p:spPr>
      </p:pic>
      <p:pic>
        <p:nvPicPr>
          <p:cNvPr id="20" name="图片 19" descr="img1751380624392"/>
          <p:cNvPicPr>
            <a:picLocks noChangeAspect="1"/>
          </p:cNvPicPr>
          <p:nvPr/>
        </p:nvPicPr>
        <p:blipFill>
          <a:blip r:embed="rId5"/>
          <a:stretch>
            <a:fillRect/>
          </a:stretch>
        </p:blipFill>
        <p:spPr>
          <a:xfrm>
            <a:off x="3989342" y="1736531"/>
            <a:ext cx="11228070" cy="367030"/>
          </a:xfrm>
          <a:prstGeom prst="rect">
            <a:avLst/>
          </a:prstGeom>
        </p:spPr>
      </p:pic>
      <p:sp>
        <p:nvSpPr>
          <p:cNvPr id="3" name="平行四边形 2">
            <a:extLst>
              <a:ext uri="{FF2B5EF4-FFF2-40B4-BE49-F238E27FC236}">
                <a16:creationId xmlns:a16="http://schemas.microsoft.com/office/drawing/2014/main" id="{42AA9606-5391-A8CA-B4A9-A32A0EB47912}"/>
              </a:ext>
            </a:extLst>
          </p:cNvPr>
          <p:cNvSpPr/>
          <p:nvPr/>
        </p:nvSpPr>
        <p:spPr>
          <a:xfrm>
            <a:off x="9215572" y="5410195"/>
            <a:ext cx="2764598" cy="1470443"/>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5" name="文本占位符 31">
            <a:extLst>
              <a:ext uri="{FF2B5EF4-FFF2-40B4-BE49-F238E27FC236}">
                <a16:creationId xmlns:a16="http://schemas.microsoft.com/office/drawing/2014/main" id="{8A6B4FAC-CB26-8539-34AE-C38CED3C7FF7}"/>
              </a:ext>
            </a:extLst>
          </p:cNvPr>
          <p:cNvSpPr txBox="1"/>
          <p:nvPr/>
        </p:nvSpPr>
        <p:spPr>
          <a:xfrm>
            <a:off x="9218904" y="5408101"/>
            <a:ext cx="2609850" cy="1472537"/>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Tx/>
              <a:buNone/>
              <a:defRPr sz="1800" kern="1200">
                <a:solidFill>
                  <a:schemeClr val="bg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defRPr/>
            </a:pPr>
            <a:r>
              <a:rPr lang="zh-CN" altLang="en-US" dirty="0">
                <a:solidFill>
                  <a:sysClr val="window" lastClr="FFFFFF"/>
                </a:solidFill>
              </a:rPr>
              <a:t>小组成员</a:t>
            </a: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：李端辉</a:t>
            </a:r>
            <a:endParaRPr kumimoji="0" lang="en-US" altLang="zh-CN"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Tx/>
              <a:buNone/>
              <a:defRPr/>
            </a:pPr>
            <a:r>
              <a:rPr lang="en-US" altLang="zh-CN" dirty="0">
                <a:solidFill>
                  <a:sysClr val="window" lastClr="FFFFFF"/>
                </a:solidFill>
              </a:rPr>
              <a:t>	   </a:t>
            </a: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王光宇</a:t>
            </a:r>
            <a:endParaRPr kumimoji="0" lang="en-US" altLang="zh-CN"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Tx/>
              <a:buNone/>
              <a:defRPr/>
            </a:pPr>
            <a:r>
              <a:rPr kumimoji="0" lang="en-US" altLang="zh-CN"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	   </a:t>
            </a:r>
            <a:r>
              <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rPr>
              <a:t>万芳语</a:t>
            </a:r>
            <a:endParaRPr kumimoji="0" lang="en-US" altLang="zh-CN"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90000"/>
              </a:lnSpc>
              <a:spcBef>
                <a:spcPts val="1000"/>
              </a:spcBef>
              <a:spcAft>
                <a:spcPts val="0"/>
              </a:spcAft>
              <a:buClrTx/>
              <a:buSzTx/>
              <a:buFontTx/>
              <a:buNone/>
              <a:defRPr/>
            </a:pPr>
            <a:r>
              <a:rPr lang="en-US" altLang="zh-CN" dirty="0">
                <a:solidFill>
                  <a:sysClr val="window" lastClr="FFFFFF"/>
                </a:solidFill>
              </a:rPr>
              <a:t>	   </a:t>
            </a:r>
            <a:r>
              <a:rPr lang="zh-CN" altLang="en-US" dirty="0">
                <a:solidFill>
                  <a:sysClr val="window" lastClr="FFFFFF"/>
                </a:solidFill>
              </a:rPr>
              <a:t>何梦蜜</a:t>
            </a:r>
            <a:endParaRPr kumimoji="0" lang="zh-CN" altLang="en-US" sz="1800" b="0"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400"/>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txBox="1"/>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01</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p:cNvSpPr txBox="1"/>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项目概述</a:t>
            </a:r>
          </a:p>
        </p:txBody>
      </p:sp>
      <p:grpSp>
        <p:nvGrpSpPr>
          <p:cNvPr id="4" name="组合 3"/>
          <p:cNvGrpSpPr/>
          <p:nvPr/>
        </p:nvGrpSpPr>
        <p:grpSpPr>
          <a:xfrm>
            <a:off x="-3049556" y="-2033814"/>
            <a:ext cx="7489372" cy="4795157"/>
            <a:chOff x="-3802743" y="-2148114"/>
            <a:chExt cx="7489372" cy="4795157"/>
          </a:xfrm>
        </p:grpSpPr>
        <p:sp>
          <p:nvSpPr>
            <p:cNvPr id="5" name="平行四边形 4"/>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 name="组合 6"/>
          <p:cNvGrpSpPr/>
          <p:nvPr/>
        </p:nvGrpSpPr>
        <p:grpSpPr>
          <a:xfrm flipH="1" flipV="1">
            <a:off x="7824192" y="4149080"/>
            <a:ext cx="7489372" cy="4651141"/>
            <a:chOff x="-3802743" y="-2004098"/>
            <a:chExt cx="7489372" cy="4651141"/>
          </a:xfrm>
        </p:grpSpPr>
        <p:sp>
          <p:nvSpPr>
            <p:cNvPr id="8" name="平行四边形 7"/>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6" name="直接连接符 15"/>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727847" y="4424107"/>
            <a:ext cx="3517259" cy="369332"/>
          </a:xfrm>
          <a:prstGeom prst="rect">
            <a:avLst/>
          </a:prstGeom>
        </p:spPr>
        <p:txBody>
          <a:bodyPr wrap="square">
            <a:spAutoFit/>
          </a:bodyPr>
          <a:lstStyle/>
          <a:p>
            <a:pPr lvl="0" algn="just" fontAlgn="base">
              <a:spcBef>
                <a:spcPct val="0"/>
              </a:spcBef>
              <a:spcAft>
                <a:spcPct val="0"/>
              </a:spcAft>
              <a:defRPr/>
            </a:pPr>
            <a:r>
              <a:rPr lang="en-US" altLang="zh-CN" dirty="0">
                <a:solidFill>
                  <a:srgbClr val="024282"/>
                </a:solidFill>
                <a:latin typeface="Calibri Light" panose="020F0302020204030204" pitchFamily="34" charset="0"/>
              </a:rPr>
              <a:t>Project Overview</a:t>
            </a:r>
          </a:p>
        </p:txBody>
      </p:sp>
      <p:pic>
        <p:nvPicPr>
          <p:cNvPr id="53" name="图片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824" y="169545"/>
            <a:ext cx="3499892" cy="409562"/>
          </a:xfrm>
          <a:prstGeom prst="rect">
            <a:avLst/>
          </a:prstGeom>
        </p:spPr>
      </p:pic>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0087" y="116881"/>
            <a:ext cx="731827" cy="61737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fontScale="875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dirty="0" err="1">
                <a:solidFill>
                  <a:schemeClr val="dk2">
                    <a:alpha val="100000"/>
                  </a:schemeClr>
                </a:solidFill>
                <a:latin typeface="Noto Sans SC" panose="020B0200000000000000" charset="-122"/>
                <a:ea typeface="Noto Sans SC" panose="020B0200000000000000" charset="-122"/>
                <a:cs typeface="Noto Sans SC" panose="020B0200000000000000" charset="-122"/>
              </a:rPr>
              <a:t>数字化转型背景分析</a:t>
            </a:r>
            <a:endParaRPr lang="en-US" altLang="zh-CN" dirty="0">
              <a:solidFill>
                <a:schemeClr val="dk2">
                  <a:alpha val="100000"/>
                </a:schemeClr>
              </a:solidFill>
              <a:latin typeface="Noto Sans SC" panose="020B0200000000000000" charset="-122"/>
              <a:ea typeface="Noto Sans SC" panose="020B0200000000000000" charset="-122"/>
              <a:cs typeface="Noto Sans SC" panose="020B0200000000000000" charset="-122"/>
            </a:endParaRPr>
          </a:p>
        </p:txBody>
      </p:sp>
      <p:grpSp>
        <p:nvGrpSpPr>
          <p:cNvPr id="13" name="组合 12"/>
          <p:cNvGrpSpPr/>
          <p:nvPr>
            <p:custDataLst>
              <p:tags r:id="rId1"/>
            </p:custDataLst>
          </p:nvPr>
        </p:nvGrpSpPr>
        <p:grpSpPr>
          <a:xfrm>
            <a:off x="-168696" y="1225289"/>
            <a:ext cx="12097344" cy="2203708"/>
            <a:chOff x="-6041538" y="1994896"/>
            <a:chExt cx="23579868" cy="1794475"/>
          </a:xfrm>
        </p:grpSpPr>
        <p:sp>
          <p:nvSpPr>
            <p:cNvPr id="14" name="矩形 13"/>
            <p:cNvSpPr/>
            <p:nvPr>
              <p:custDataLst>
                <p:tags r:id="rId14"/>
              </p:custDataLst>
            </p:nvPr>
          </p:nvSpPr>
          <p:spPr>
            <a:xfrm>
              <a:off x="4038602" y="1994896"/>
              <a:ext cx="13499728" cy="1794475"/>
            </a:xfrm>
            <a:prstGeom prst="rect">
              <a:avLst/>
            </a:prstGeom>
          </p:spPr>
          <p:txBody>
            <a:bodyPr wrap="square">
              <a:spAutoFit/>
            </a:bodyPr>
            <a:lstStyle/>
            <a:p>
              <a:pPr>
                <a:lnSpc>
                  <a:spcPct val="130000"/>
                </a:lnSpc>
                <a:spcBef>
                  <a:spcPts val="600"/>
                </a:spcBef>
              </a:pPr>
              <a:r>
                <a:rPr lang="en-US" altLang="zh-CN"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全球医疗行业正加速向数字化、智能化转型，远程诊疗、AI辅助诊断等技术需求激增，传统医疗设备厂商面临技术升级压力</a:t>
              </a:r>
              <a:r>
                <a:rPr lang="en-US" altLang="zh-CN" dirty="0">
                  <a:solidFill>
                    <a:schemeClr val="dk1">
                      <a:alpha val="100000"/>
                    </a:schemeClr>
                  </a:solidFill>
                  <a:latin typeface="Noto Sans SC" panose="020B0200000000000000" charset="-122"/>
                  <a:ea typeface="Noto Sans SC" panose="020B0200000000000000" charset="-122"/>
                  <a:cs typeface="Noto Sans SC" panose="020B0200000000000000" charset="-122"/>
                </a:rPr>
                <a:t>。</a:t>
              </a:r>
            </a:p>
            <a:p>
              <a:pPr lvl="0">
                <a:lnSpc>
                  <a:spcPct val="130000"/>
                </a:lnSpc>
                <a:spcBef>
                  <a:spcPts val="600"/>
                </a:spcBef>
              </a:pPr>
              <a:endParaRPr lang="zh-CN" altLang="en-US" kern="0" dirty="0">
                <a:solidFill>
                  <a:srgbClr val="024282"/>
                </a:solidFill>
                <a:latin typeface="微软雅黑" panose="020B0503020204020204" pitchFamily="34" charset="-122"/>
                <a:ea typeface="微软雅黑" panose="020B0503020204020204" pitchFamily="34" charset="-122"/>
              </a:endParaRPr>
            </a:p>
          </p:txBody>
        </p:sp>
        <p:sp>
          <p:nvSpPr>
            <p:cNvPr id="15" name="矩形 14"/>
            <p:cNvSpPr/>
            <p:nvPr>
              <p:custDataLst>
                <p:tags r:id="rId15"/>
              </p:custDataLst>
            </p:nvPr>
          </p:nvSpPr>
          <p:spPr>
            <a:xfrm>
              <a:off x="-6041538" y="2172813"/>
              <a:ext cx="11389807" cy="982720"/>
            </a:xfrm>
            <a:prstGeom prst="rect">
              <a:avLst/>
            </a:prstGeom>
          </p:spPr>
          <p:txBody>
            <a:bodyPr wrap="square">
              <a:spAutoFit/>
            </a:bodyPr>
            <a:lstStyle/>
            <a:p>
              <a:pPr algn="ctr">
                <a:spcBef>
                  <a:spcPts val="600"/>
                </a:spcBef>
                <a:defRPr/>
              </a:pPr>
              <a:r>
                <a:rPr lang="en-US" altLang="zh-CN" sz="2800" b="1" dirty="0" err="1">
                  <a:solidFill>
                    <a:schemeClr val="accent1">
                      <a:alpha val="100000"/>
                    </a:schemeClr>
                  </a:solidFill>
                  <a:latin typeface="Noto Sans SC" panose="020B0200000000000000" charset="-122"/>
                  <a:ea typeface="Noto Sans SC" panose="020B0200000000000000" charset="-122"/>
                  <a:cs typeface="Noto Sans SC" panose="020B0200000000000000" charset="-122"/>
                </a:rPr>
                <a:t>医疗行业趋势</a:t>
              </a:r>
              <a:endParaRPr lang="en-US" altLang="zh-CN" sz="2800" b="1" dirty="0">
                <a:solidFill>
                  <a:schemeClr val="accent1">
                    <a:alpha val="100000"/>
                  </a:schemeClr>
                </a:solidFill>
                <a:latin typeface="Noto Sans SC" panose="020B0200000000000000" charset="-122"/>
                <a:ea typeface="Noto Sans SC" panose="020B0200000000000000" charset="-122"/>
                <a:cs typeface="Noto Sans SC" panose="020B0200000000000000" charset="-122"/>
              </a:endParaRPr>
            </a:p>
            <a:p>
              <a:pPr marL="0" marR="0" lvl="0" indent="0" algn="ctr" defTabSz="914400" eaLnBrk="1" fontAlgn="auto" latinLnBrk="0" hangingPunct="1">
                <a:lnSpc>
                  <a:spcPct val="100000"/>
                </a:lnSpc>
                <a:spcBef>
                  <a:spcPts val="600"/>
                </a:spcBef>
                <a:spcAft>
                  <a:spcPts val="0"/>
                </a:spcAft>
                <a:buClrTx/>
                <a:buSzTx/>
                <a:buFontTx/>
                <a:buNone/>
                <a:defRPr/>
              </a:pP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16" name="平行四边形 15"/>
            <p:cNvSpPr/>
            <p:nvPr>
              <p:custDataLst>
                <p:tags r:id="rId16"/>
              </p:custDataLst>
            </p:nvPr>
          </p:nvSpPr>
          <p:spPr>
            <a:xfrm>
              <a:off x="-4454431" y="2082951"/>
              <a:ext cx="8120706" cy="609529"/>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grpSp>
        <p:nvGrpSpPr>
          <p:cNvPr id="9" name="组合 8"/>
          <p:cNvGrpSpPr/>
          <p:nvPr>
            <p:custDataLst>
              <p:tags r:id="rId2"/>
            </p:custDataLst>
          </p:nvPr>
        </p:nvGrpSpPr>
        <p:grpSpPr>
          <a:xfrm>
            <a:off x="560530" y="3884021"/>
            <a:ext cx="11283099" cy="1823051"/>
            <a:chOff x="-4454431" y="1994896"/>
            <a:chExt cx="21992761" cy="1484507"/>
          </a:xfrm>
        </p:grpSpPr>
        <p:sp>
          <p:nvSpPr>
            <p:cNvPr id="31" name="矩形 30"/>
            <p:cNvSpPr/>
            <p:nvPr>
              <p:custDataLst>
                <p:tags r:id="rId11"/>
              </p:custDataLst>
            </p:nvPr>
          </p:nvSpPr>
          <p:spPr>
            <a:xfrm>
              <a:off x="4038601" y="1994896"/>
              <a:ext cx="13499729" cy="1034076"/>
            </a:xfrm>
            <a:prstGeom prst="rect">
              <a:avLst/>
            </a:prstGeom>
          </p:spPr>
          <p:txBody>
            <a:bodyPr wrap="square">
              <a:spAutoFit/>
            </a:bodyPr>
            <a:lstStyle/>
            <a:p>
              <a:pPr>
                <a:lnSpc>
                  <a:spcPct val="140000"/>
                </a:lnSpc>
              </a:pPr>
              <a:r>
                <a:rPr lang="en-US" altLang="zh-CN"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基层医疗机构设备老旧、数据孤岛问题严重，三甲医院则面临多系统整合难题，亟需一体化数字解决方案</a:t>
              </a:r>
              <a:r>
                <a:rPr lang="en-US" altLang="zh-CN" dirty="0">
                  <a:solidFill>
                    <a:schemeClr val="dk1">
                      <a:alpha val="100000"/>
                    </a:schemeClr>
                  </a:solidFill>
                  <a:latin typeface="Noto Sans SC" panose="020B0200000000000000" charset="-122"/>
                  <a:ea typeface="Noto Sans SC" panose="020B0200000000000000" charset="-122"/>
                  <a:cs typeface="Noto Sans SC" panose="020B0200000000000000" charset="-122"/>
                </a:rPr>
                <a:t>。</a:t>
              </a:r>
            </a:p>
            <a:p>
              <a:pPr lvl="0">
                <a:lnSpc>
                  <a:spcPct val="130000"/>
                </a:lnSpc>
                <a:spcBef>
                  <a:spcPts val="600"/>
                </a:spcBef>
              </a:pPr>
              <a:endParaRPr lang="zh-CN" altLang="en-US" kern="0" dirty="0">
                <a:solidFill>
                  <a:srgbClr val="024282"/>
                </a:solidFill>
                <a:latin typeface="微软雅黑" panose="020B0503020204020204" pitchFamily="34" charset="-122"/>
                <a:ea typeface="微软雅黑" panose="020B0503020204020204" pitchFamily="34" charset="-122"/>
              </a:endParaRPr>
            </a:p>
          </p:txBody>
        </p:sp>
        <p:sp>
          <p:nvSpPr>
            <p:cNvPr id="32" name="矩形 31"/>
            <p:cNvSpPr/>
            <p:nvPr>
              <p:custDataLst>
                <p:tags r:id="rId12"/>
              </p:custDataLst>
            </p:nvPr>
          </p:nvSpPr>
          <p:spPr>
            <a:xfrm>
              <a:off x="-1665133" y="2050859"/>
              <a:ext cx="7013399" cy="1428544"/>
            </a:xfrm>
            <a:prstGeom prst="rect">
              <a:avLst/>
            </a:prstGeom>
          </p:spPr>
          <p:txBody>
            <a:bodyPr wrap="square">
              <a:spAutoFit/>
            </a:bodyPr>
            <a:lstStyle/>
            <a:p>
              <a:pPr>
                <a:lnSpc>
                  <a:spcPct val="150000"/>
                </a:lnSpc>
              </a:pPr>
              <a:r>
                <a:rPr lang="en-US" altLang="zh-CN" sz="2800" b="1" dirty="0" err="1">
                  <a:solidFill>
                    <a:schemeClr val="accent1">
                      <a:alpha val="100000"/>
                    </a:schemeClr>
                  </a:solidFill>
                  <a:latin typeface="Noto Sans SC" panose="020B0200000000000000" charset="-122"/>
                  <a:ea typeface="Noto Sans SC" panose="020B0200000000000000" charset="-122"/>
                  <a:cs typeface="Noto Sans SC" panose="020B0200000000000000" charset="-122"/>
                </a:rPr>
                <a:t>客户痛点</a:t>
              </a:r>
              <a:endParaRPr lang="en-US" altLang="zh-CN" sz="2800" b="1" dirty="0">
                <a:solidFill>
                  <a:schemeClr val="accent1">
                    <a:alpha val="100000"/>
                  </a:schemeClr>
                </a:solidFill>
                <a:latin typeface="Noto Sans SC" panose="020B0200000000000000" charset="-122"/>
                <a:ea typeface="Noto Sans SC" panose="020B0200000000000000" charset="-122"/>
                <a:cs typeface="Noto Sans SC" panose="020B0200000000000000" charset="-122"/>
              </a:endParaRPr>
            </a:p>
            <a:p>
              <a:pPr algn="ctr">
                <a:spcBef>
                  <a:spcPts val="600"/>
                </a:spcBef>
                <a:defRPr/>
              </a:pPr>
              <a:endParaRPr lang="en-US" altLang="zh-CN" sz="2800" b="1" dirty="0">
                <a:solidFill>
                  <a:schemeClr val="accent1">
                    <a:alpha val="100000"/>
                  </a:schemeClr>
                </a:solidFill>
                <a:latin typeface="Noto Sans SC" panose="020B0200000000000000" charset="-122"/>
                <a:ea typeface="Noto Sans SC" panose="020B0200000000000000" charset="-122"/>
                <a:cs typeface="Noto Sans SC" panose="020B0200000000000000" charset="-122"/>
              </a:endParaRPr>
            </a:p>
            <a:p>
              <a:pPr marL="0" marR="0" lvl="0" indent="0" algn="ctr" defTabSz="914400" eaLnBrk="1" fontAlgn="auto" latinLnBrk="0" hangingPunct="1">
                <a:lnSpc>
                  <a:spcPct val="100000"/>
                </a:lnSpc>
                <a:spcBef>
                  <a:spcPts val="600"/>
                </a:spcBef>
                <a:spcAft>
                  <a:spcPts val="0"/>
                </a:spcAft>
                <a:buClrTx/>
                <a:buSzTx/>
                <a:buFontTx/>
                <a:buNone/>
                <a:defRPr/>
              </a:pP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33" name="平行四边形 32"/>
            <p:cNvSpPr/>
            <p:nvPr>
              <p:custDataLst>
                <p:tags r:id="rId13"/>
              </p:custDataLst>
            </p:nvPr>
          </p:nvSpPr>
          <p:spPr>
            <a:xfrm>
              <a:off x="-4454431" y="2082951"/>
              <a:ext cx="8120706" cy="609529"/>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grpSp>
        <p:nvGrpSpPr>
          <p:cNvPr id="35" name="组合 34"/>
          <p:cNvGrpSpPr/>
          <p:nvPr>
            <p:custDataLst>
              <p:tags r:id="rId3"/>
            </p:custDataLst>
          </p:nvPr>
        </p:nvGrpSpPr>
        <p:grpSpPr>
          <a:xfrm>
            <a:off x="594575" y="5092588"/>
            <a:ext cx="11283099" cy="1854002"/>
            <a:chOff x="-4454431" y="1994896"/>
            <a:chExt cx="21992761" cy="1509710"/>
          </a:xfrm>
        </p:grpSpPr>
        <p:sp>
          <p:nvSpPr>
            <p:cNvPr id="36" name="矩形 35"/>
            <p:cNvSpPr/>
            <p:nvPr>
              <p:custDataLst>
                <p:tags r:id="rId8"/>
              </p:custDataLst>
            </p:nvPr>
          </p:nvSpPr>
          <p:spPr>
            <a:xfrm>
              <a:off x="4038601" y="1994896"/>
              <a:ext cx="13499729" cy="1034076"/>
            </a:xfrm>
            <a:prstGeom prst="rect">
              <a:avLst/>
            </a:prstGeom>
          </p:spPr>
          <p:txBody>
            <a:bodyPr wrap="square">
              <a:spAutoFit/>
            </a:bodyPr>
            <a:lstStyle/>
            <a:p>
              <a:pPr>
                <a:lnSpc>
                  <a:spcPct val="140000"/>
                </a:lnSpc>
              </a:pPr>
              <a:r>
                <a:rPr lang="en-US" altLang="zh-CN" dirty="0">
                  <a:solidFill>
                    <a:schemeClr val="dk1">
                      <a:alpha val="100000"/>
                    </a:schemeClr>
                  </a:solidFill>
                  <a:latin typeface="Noto Sans SC" panose="020B0200000000000000" charset="-122"/>
                  <a:ea typeface="Noto Sans SC" panose="020B0200000000000000" charset="-122"/>
                  <a:cs typeface="Noto Sans SC" panose="020B0200000000000000" charset="-122"/>
                </a:rPr>
                <a:t>东软医疗在医学影像、医疗大数据领域积累20余年，拥有自主知识产权的CT、MRI等设备研发能力，为数字化转型奠定技术基础。</a:t>
              </a:r>
            </a:p>
            <a:p>
              <a:pPr lvl="0">
                <a:lnSpc>
                  <a:spcPct val="130000"/>
                </a:lnSpc>
                <a:spcBef>
                  <a:spcPts val="600"/>
                </a:spcBef>
              </a:pPr>
              <a:endParaRPr lang="zh-CN" altLang="en-US" kern="0" dirty="0">
                <a:solidFill>
                  <a:srgbClr val="024282"/>
                </a:solidFill>
                <a:latin typeface="微软雅黑" panose="020B0503020204020204" pitchFamily="34" charset="-122"/>
                <a:ea typeface="微软雅黑" panose="020B0503020204020204" pitchFamily="34" charset="-122"/>
              </a:endParaRPr>
            </a:p>
          </p:txBody>
        </p:sp>
        <p:sp>
          <p:nvSpPr>
            <p:cNvPr id="37" name="矩形 36"/>
            <p:cNvSpPr/>
            <p:nvPr>
              <p:custDataLst>
                <p:tags r:id="rId9"/>
              </p:custDataLst>
            </p:nvPr>
          </p:nvSpPr>
          <p:spPr>
            <a:xfrm>
              <a:off x="-1871845" y="2076062"/>
              <a:ext cx="7220115" cy="1428544"/>
            </a:xfrm>
            <a:prstGeom prst="rect">
              <a:avLst/>
            </a:prstGeom>
          </p:spPr>
          <p:txBody>
            <a:bodyPr wrap="square">
              <a:spAutoFit/>
            </a:bodyPr>
            <a:lstStyle/>
            <a:p>
              <a:pPr>
                <a:lnSpc>
                  <a:spcPct val="150000"/>
                </a:lnSpc>
              </a:pPr>
              <a:r>
                <a:rPr lang="en-US" altLang="zh-CN" sz="2800" b="1" dirty="0" err="1">
                  <a:solidFill>
                    <a:schemeClr val="accent1">
                      <a:alpha val="100000"/>
                    </a:schemeClr>
                  </a:solidFill>
                  <a:latin typeface="Noto Sans SC" panose="020B0200000000000000" charset="-122"/>
                  <a:ea typeface="Noto Sans SC" panose="020B0200000000000000" charset="-122"/>
                  <a:cs typeface="Noto Sans SC" panose="020B0200000000000000" charset="-122"/>
                </a:rPr>
                <a:t>技术储备</a:t>
              </a:r>
              <a:endParaRPr lang="en-US" altLang="zh-CN" sz="2800" b="1" dirty="0">
                <a:solidFill>
                  <a:schemeClr val="accent1">
                    <a:alpha val="100000"/>
                  </a:schemeClr>
                </a:solidFill>
                <a:latin typeface="Noto Sans SC" panose="020B0200000000000000" charset="-122"/>
                <a:ea typeface="Noto Sans SC" panose="020B0200000000000000" charset="-122"/>
                <a:cs typeface="Noto Sans SC" panose="020B0200000000000000" charset="-122"/>
              </a:endParaRPr>
            </a:p>
            <a:p>
              <a:pPr algn="ctr">
                <a:spcBef>
                  <a:spcPts val="600"/>
                </a:spcBef>
                <a:defRPr/>
              </a:pPr>
              <a:endParaRPr lang="en-US" altLang="zh-CN" sz="2800" b="1" dirty="0">
                <a:solidFill>
                  <a:schemeClr val="accent1">
                    <a:alpha val="100000"/>
                  </a:schemeClr>
                </a:solidFill>
                <a:latin typeface="Noto Sans SC" panose="020B0200000000000000" charset="-122"/>
                <a:ea typeface="Noto Sans SC" panose="020B0200000000000000" charset="-122"/>
                <a:cs typeface="Noto Sans SC" panose="020B0200000000000000" charset="-122"/>
              </a:endParaRPr>
            </a:p>
            <a:p>
              <a:pPr marL="0" marR="0" lvl="0" indent="0" algn="ctr" defTabSz="914400" eaLnBrk="1" fontAlgn="auto" latinLnBrk="0" hangingPunct="1">
                <a:lnSpc>
                  <a:spcPct val="100000"/>
                </a:lnSpc>
                <a:spcBef>
                  <a:spcPts val="600"/>
                </a:spcBef>
                <a:spcAft>
                  <a:spcPts val="0"/>
                </a:spcAft>
                <a:buClrTx/>
                <a:buSzTx/>
                <a:buFontTx/>
                <a:buNone/>
                <a:defRPr/>
              </a:pP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38" name="平行四边形 37"/>
            <p:cNvSpPr/>
            <p:nvPr>
              <p:custDataLst>
                <p:tags r:id="rId10"/>
              </p:custDataLst>
            </p:nvPr>
          </p:nvSpPr>
          <p:spPr>
            <a:xfrm>
              <a:off x="-4454431" y="2082951"/>
              <a:ext cx="8120706" cy="609529"/>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grpSp>
        <p:nvGrpSpPr>
          <p:cNvPr id="41" name="组合 40"/>
          <p:cNvGrpSpPr/>
          <p:nvPr>
            <p:custDataLst>
              <p:tags r:id="rId4"/>
            </p:custDataLst>
          </p:nvPr>
        </p:nvGrpSpPr>
        <p:grpSpPr>
          <a:xfrm>
            <a:off x="-204508" y="2440180"/>
            <a:ext cx="12097344" cy="1900884"/>
            <a:chOff x="-6041538" y="1878036"/>
            <a:chExt cx="23579868" cy="1547886"/>
          </a:xfrm>
        </p:grpSpPr>
        <p:sp>
          <p:nvSpPr>
            <p:cNvPr id="42" name="矩形 41"/>
            <p:cNvSpPr/>
            <p:nvPr>
              <p:custDataLst>
                <p:tags r:id="rId5"/>
              </p:custDataLst>
            </p:nvPr>
          </p:nvSpPr>
          <p:spPr>
            <a:xfrm>
              <a:off x="4038601" y="1878036"/>
              <a:ext cx="13499729" cy="1375948"/>
            </a:xfrm>
            <a:prstGeom prst="rect">
              <a:avLst/>
            </a:prstGeom>
          </p:spPr>
          <p:txBody>
            <a:bodyPr wrap="square">
              <a:spAutoFit/>
            </a:bodyPr>
            <a:lstStyle/>
            <a:p>
              <a:pPr>
                <a:lnSpc>
                  <a:spcPct val="140000"/>
                </a:lnSpc>
              </a:pPr>
              <a:r>
                <a:rPr lang="en-US" altLang="zh-CN" dirty="0">
                  <a:solidFill>
                    <a:schemeClr val="dk1">
                      <a:alpha val="100000"/>
                    </a:schemeClr>
                  </a:solidFill>
                  <a:latin typeface="Noto Sans SC" panose="020B0200000000000000" charset="-122"/>
                  <a:ea typeface="Noto Sans SC" panose="020B0200000000000000" charset="-122"/>
                  <a:cs typeface="Noto Sans SC" panose="020B0200000000000000" charset="-122"/>
                </a:rPr>
                <a:t>中国“十四五”规划明确提出“健康中国”战略，</a:t>
              </a:r>
              <a:r>
                <a:rPr lang="en-US" altLang="zh-CN" b="1" dirty="0">
                  <a:solidFill>
                    <a:srgbClr val="FF0000">
                      <a:alpha val="100000"/>
                    </a:srgbClr>
                  </a:solidFill>
                  <a:latin typeface="Noto Sans SC" panose="020B0200000000000000" charset="-122"/>
                  <a:ea typeface="Noto Sans SC" panose="020B0200000000000000" charset="-122"/>
                  <a:cs typeface="Noto Sans SC" panose="020B0200000000000000" charset="-122"/>
                </a:rPr>
                <a:t>要求医疗机构提升信息化水平，推动医疗数据互联互通，</a:t>
              </a:r>
              <a:r>
                <a:rPr lang="en-US" altLang="zh-CN" dirty="0">
                  <a:solidFill>
                    <a:schemeClr val="dk1">
                      <a:alpha val="100000"/>
                    </a:schemeClr>
                  </a:solidFill>
                  <a:latin typeface="Noto Sans SC" panose="020B0200000000000000" charset="-122"/>
                  <a:ea typeface="Noto Sans SC" panose="020B0200000000000000" charset="-122"/>
                  <a:cs typeface="Noto Sans SC" panose="020B0200000000000000" charset="-122"/>
                </a:rPr>
                <a:t>为东软医疗的数字化解决方案提供了政策支持。</a:t>
              </a:r>
            </a:p>
            <a:p>
              <a:pPr lvl="0">
                <a:lnSpc>
                  <a:spcPct val="130000"/>
                </a:lnSpc>
                <a:spcBef>
                  <a:spcPts val="600"/>
                </a:spcBef>
              </a:pPr>
              <a:endParaRPr lang="zh-CN" altLang="en-US" kern="0" dirty="0">
                <a:solidFill>
                  <a:srgbClr val="024282"/>
                </a:solidFill>
                <a:latin typeface="微软雅黑" panose="020B0503020204020204" pitchFamily="34" charset="-122"/>
                <a:ea typeface="微软雅黑" panose="020B0503020204020204" pitchFamily="34" charset="-122"/>
              </a:endParaRPr>
            </a:p>
          </p:txBody>
        </p:sp>
        <p:sp>
          <p:nvSpPr>
            <p:cNvPr id="43" name="矩形 42"/>
            <p:cNvSpPr/>
            <p:nvPr>
              <p:custDataLst>
                <p:tags r:id="rId6"/>
              </p:custDataLst>
            </p:nvPr>
          </p:nvSpPr>
          <p:spPr>
            <a:xfrm>
              <a:off x="-6041538" y="2172813"/>
              <a:ext cx="11389807" cy="1253109"/>
            </a:xfrm>
            <a:prstGeom prst="rect">
              <a:avLst/>
            </a:prstGeom>
          </p:spPr>
          <p:txBody>
            <a:bodyPr wrap="square">
              <a:spAutoFit/>
            </a:bodyPr>
            <a:lstStyle/>
            <a:p>
              <a:pPr algn="ctr">
                <a:spcBef>
                  <a:spcPts val="600"/>
                </a:spcBef>
                <a:defRPr/>
              </a:pPr>
              <a:r>
                <a:rPr lang="en-US" altLang="zh-CN" sz="2800" b="1" dirty="0" err="1">
                  <a:solidFill>
                    <a:schemeClr val="accent1">
                      <a:alpha val="100000"/>
                    </a:schemeClr>
                  </a:solidFill>
                  <a:latin typeface="Noto Sans SC" panose="020B0200000000000000" charset="-122"/>
                  <a:ea typeface="Noto Sans SC" panose="020B0200000000000000" charset="-122"/>
                  <a:cs typeface="Noto Sans SC" panose="020B0200000000000000" charset="-122"/>
                </a:rPr>
                <a:t>政策驱动</a:t>
              </a:r>
              <a:endParaRPr lang="en-US" altLang="zh-CN" sz="2800" b="1" dirty="0">
                <a:solidFill>
                  <a:schemeClr val="accent1">
                    <a:alpha val="100000"/>
                  </a:schemeClr>
                </a:solidFill>
                <a:latin typeface="Noto Sans SC" panose="020B0200000000000000" charset="-122"/>
                <a:ea typeface="Noto Sans SC" panose="020B0200000000000000" charset="-122"/>
                <a:cs typeface="Noto Sans SC" panose="020B0200000000000000" charset="-122"/>
              </a:endParaRPr>
            </a:p>
            <a:p>
              <a:pPr algn="ctr">
                <a:spcBef>
                  <a:spcPts val="600"/>
                </a:spcBef>
                <a:defRPr/>
              </a:pPr>
              <a:endParaRPr lang="en-US" altLang="zh-CN" sz="2800" b="1" dirty="0">
                <a:solidFill>
                  <a:schemeClr val="accent1">
                    <a:alpha val="100000"/>
                  </a:schemeClr>
                </a:solidFill>
                <a:latin typeface="Noto Sans SC" panose="020B0200000000000000" charset="-122"/>
                <a:ea typeface="Noto Sans SC" panose="020B0200000000000000" charset="-122"/>
                <a:cs typeface="Noto Sans SC" panose="020B0200000000000000" charset="-122"/>
              </a:endParaRPr>
            </a:p>
            <a:p>
              <a:pPr marL="0" marR="0" lvl="0" indent="0" algn="ctr" defTabSz="914400" eaLnBrk="1" fontAlgn="auto" latinLnBrk="0" hangingPunct="1">
                <a:lnSpc>
                  <a:spcPct val="100000"/>
                </a:lnSpc>
                <a:spcBef>
                  <a:spcPts val="600"/>
                </a:spcBef>
                <a:spcAft>
                  <a:spcPts val="0"/>
                </a:spcAft>
                <a:buClrTx/>
                <a:buSzTx/>
                <a:buFontTx/>
                <a:buNone/>
                <a:defRPr/>
              </a:pPr>
              <a:endParaRPr kumimoji="0" lang="en-US" altLang="zh-CN" sz="2800" b="0" i="0" u="none" strike="noStrike" kern="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Segoe UI Light 8" panose="020B0502040204020203" pitchFamily="34" charset="0"/>
              </a:endParaRPr>
            </a:p>
          </p:txBody>
        </p:sp>
        <p:sp>
          <p:nvSpPr>
            <p:cNvPr id="44" name="平行四边形 43"/>
            <p:cNvSpPr/>
            <p:nvPr>
              <p:custDataLst>
                <p:tags r:id="rId7"/>
              </p:custDataLst>
            </p:nvPr>
          </p:nvSpPr>
          <p:spPr>
            <a:xfrm>
              <a:off x="-4454431" y="2082951"/>
              <a:ext cx="8120706" cy="609529"/>
            </a:xfrm>
            <a:prstGeom prst="parallelogram">
              <a:avLst/>
            </a:prstGeom>
            <a:noFill/>
            <a:ln w="28575" cap="flat" cmpd="sng" algn="ctr">
              <a:solidFill>
                <a:srgbClr val="02428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Candara" panose="020E0502030303020204"/>
                <a:ea typeface="华文楷体" panose="02010600040101010101" pitchFamily="2" charset="-122"/>
                <a:cs typeface="+mn-cs"/>
              </a:endParaRPr>
            </a:p>
          </p:txBody>
        </p:sp>
      </p:grpSp>
      <p:pic>
        <p:nvPicPr>
          <p:cNvPr id="3" name="图片 2"/>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16093" y="6285369"/>
            <a:ext cx="920576" cy="493819"/>
          </a:xfrm>
          <a:prstGeom prst="rect">
            <a:avLst/>
          </a:prstGeom>
        </p:spPr>
      </p:pic>
      <p:pic>
        <p:nvPicPr>
          <p:cNvPr id="2" name="图片 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405167" y="85131"/>
            <a:ext cx="731827" cy="617370"/>
          </a:xfrm>
          <a:prstGeom prst="rect">
            <a:avLst/>
          </a:prstGeom>
        </p:spPr>
      </p:pic>
      <p:pic>
        <p:nvPicPr>
          <p:cNvPr id="53" name="图片 52"/>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877824" y="169545"/>
            <a:ext cx="3499892" cy="4095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云医院系统项目概述</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3" name="TextBox 4"/>
          <p:cNvSpPr txBox="1"/>
          <p:nvPr>
            <p:custDataLst>
              <p:tags r:id="rId1"/>
            </p:custDataLst>
          </p:nvPr>
        </p:nvSpPr>
        <p:spPr>
          <a:xfrm>
            <a:off x="1545590" y="1371600"/>
            <a:ext cx="4062095" cy="1082040"/>
          </a:xfrm>
          <a:prstGeom prst="rect">
            <a:avLst/>
          </a:prstGeom>
        </p:spPr>
        <p:txBody>
          <a:bodyPr vert="horz" wrap="square" lIns="66008" tIns="33052" rIns="66008" bIns="33052" rtlCol="0" anchor="ctr" anchorCtr="0">
            <a:noAutofit/>
          </a:bodyPr>
          <a:lstStyle/>
          <a:p>
            <a:pPr algn="l">
              <a:lnSpc>
                <a:spcPct val="140000"/>
              </a:lnSpc>
            </a:pPr>
            <a:r>
              <a:rPr lang="zh-CN" altLang="en-US" sz="1600" b="1" dirty="0">
                <a:solidFill>
                  <a:schemeClr val="dk1">
                    <a:alpha val="100000"/>
                  </a:schemeClr>
                </a:solidFill>
                <a:latin typeface="Noto Sans SC" panose="020B0200000000000000" charset="-122"/>
                <a:ea typeface="Noto Sans SC" panose="020B0200000000000000" charset="-122"/>
                <a:cs typeface="Noto Sans SC" panose="020B0200000000000000" charset="-122"/>
              </a:rPr>
              <a:t>引入阿里云</a:t>
            </a:r>
            <a:r>
              <a:rPr lang="en-US" altLang="zh-CN" sz="1600" b="1" dirty="0">
                <a:solidFill>
                  <a:schemeClr val="dk1">
                    <a:alpha val="100000"/>
                  </a:schemeClr>
                </a:solidFill>
                <a:latin typeface="Noto Sans SC" panose="020B0200000000000000" charset="-122"/>
                <a:ea typeface="Noto Sans SC" panose="020B0200000000000000" charset="-122"/>
                <a:cs typeface="Noto Sans SC" panose="020B0200000000000000" charset="-122"/>
              </a:rPr>
              <a:t> AI </a:t>
            </a:r>
            <a:r>
              <a:rPr lang="zh-CN" altLang="en-US" sz="1600" b="1" dirty="0">
                <a:solidFill>
                  <a:schemeClr val="dk1">
                    <a:alpha val="100000"/>
                  </a:schemeClr>
                </a:solidFill>
                <a:latin typeface="Noto Sans SC" panose="020B0200000000000000" charset="-122"/>
                <a:ea typeface="Noto Sans SC" panose="020B0200000000000000" charset="-122"/>
                <a:cs typeface="Noto Sans SC" panose="020B0200000000000000" charset="-122"/>
              </a:rPr>
              <a:t>大模型，</a:t>
            </a:r>
            <a:r>
              <a:rPr lang="zh-CN" altLang="en-US" sz="1600" dirty="0">
                <a:solidFill>
                  <a:schemeClr val="dk1">
                    <a:alpha val="100000"/>
                  </a:schemeClr>
                </a:solidFill>
                <a:latin typeface="Noto Sans SC" panose="020B0200000000000000" charset="-122"/>
                <a:ea typeface="Noto Sans SC" panose="020B0200000000000000" charset="-122"/>
                <a:cs typeface="Noto Sans SC" panose="020B0200000000000000" charset="-122"/>
              </a:rPr>
              <a:t>为医院管理流程注入智能决策能力；</a:t>
            </a:r>
            <a:r>
              <a:rPr lang="zh-CN" altLang="en-US" sz="1600" b="1" dirty="0">
                <a:solidFill>
                  <a:schemeClr val="dk1">
                    <a:alpha val="100000"/>
                  </a:schemeClr>
                </a:solidFill>
                <a:latin typeface="Noto Sans SC" panose="020B0200000000000000" charset="-122"/>
                <a:ea typeface="Noto Sans SC" panose="020B0200000000000000" charset="-122"/>
                <a:cs typeface="Noto Sans SC" panose="020B0200000000000000" charset="-122"/>
              </a:rPr>
              <a:t>借助 OSS 存储服务，</a:t>
            </a:r>
            <a:r>
              <a:rPr lang="zh-CN" altLang="en-US" sz="1600" dirty="0">
                <a:solidFill>
                  <a:schemeClr val="dk1">
                    <a:alpha val="100000"/>
                  </a:schemeClr>
                </a:solidFill>
                <a:latin typeface="Noto Sans SC" panose="020B0200000000000000" charset="-122"/>
                <a:ea typeface="Noto Sans SC" panose="020B0200000000000000" charset="-122"/>
                <a:cs typeface="Noto Sans SC" panose="020B0200000000000000" charset="-122"/>
              </a:rPr>
              <a:t>妥善留存静态图片，保障数据安全与高效访问。</a:t>
            </a:r>
          </a:p>
        </p:txBody>
      </p:sp>
      <p:sp>
        <p:nvSpPr>
          <p:cNvPr id="8" name="TextBox 5"/>
          <p:cNvSpPr txBox="1"/>
          <p:nvPr>
            <p:custDataLst>
              <p:tags r:id="rId2"/>
            </p:custDataLst>
          </p:nvPr>
        </p:nvSpPr>
        <p:spPr>
          <a:xfrm>
            <a:off x="578970" y="1522102"/>
            <a:ext cx="677689" cy="677887"/>
          </a:xfrm>
          <a:prstGeom prst="rect">
            <a:avLst/>
          </a:prstGeom>
        </p:spPr>
        <p:txBody>
          <a:bodyPr vert="horz" wrap="square" lIns="66008" tIns="33052" rIns="66008" bIns="33052" rtlCol="0" anchor="ctr" anchorCtr="0">
            <a:normAutofit/>
          </a:bodyPr>
          <a:lstStyle/>
          <a:p>
            <a:pPr algn="ctr">
              <a:lnSpc>
                <a:spcPct val="140000"/>
              </a:lnSpc>
            </a:pPr>
            <a:r>
              <a:rPr lang="en-US" sz="2600" b="1">
                <a:solidFill>
                  <a:srgbClr val="FDFEFF">
                    <a:alpha val="100000"/>
                  </a:srgbClr>
                </a:solidFill>
                <a:latin typeface="Noto Sans SC" panose="020B0200000000000000" charset="-122"/>
                <a:ea typeface="Noto Sans SC" panose="020B0200000000000000" charset="-122"/>
                <a:cs typeface="Noto Sans SC" panose="020B0200000000000000" charset="-122"/>
              </a:rPr>
              <a:t>1</a:t>
            </a:r>
          </a:p>
        </p:txBody>
      </p:sp>
      <p:sp>
        <p:nvSpPr>
          <p:cNvPr id="9" name="TextBox 7"/>
          <p:cNvSpPr txBox="1"/>
          <p:nvPr>
            <p:custDataLst>
              <p:tags r:id="rId3"/>
            </p:custDataLst>
          </p:nvPr>
        </p:nvSpPr>
        <p:spPr>
          <a:xfrm>
            <a:off x="1545590" y="2971800"/>
            <a:ext cx="4062095" cy="1332865"/>
          </a:xfrm>
          <a:prstGeom prst="rect">
            <a:avLst/>
          </a:prstGeom>
        </p:spPr>
        <p:txBody>
          <a:bodyPr vert="horz" wrap="square" lIns="66008" tIns="33052" rIns="66008" bIns="33052" rtlCol="0" anchor="ctr" anchorCtr="0">
            <a:noAutofit/>
          </a:bodyPr>
          <a:lstStyle/>
          <a:p>
            <a:pPr algn="l">
              <a:lnSpc>
                <a:spcPct val="140000"/>
              </a:lnSpc>
            </a:pPr>
            <a:r>
              <a:rPr lang="zh-CN" altLang="en-US" sz="1600" b="1" dirty="0">
                <a:solidFill>
                  <a:schemeClr val="dk1">
                    <a:alpha val="100000"/>
                  </a:schemeClr>
                </a:solidFill>
                <a:latin typeface="Noto Sans SC" panose="020B0200000000000000" charset="-122"/>
                <a:ea typeface="Noto Sans SC" panose="020B0200000000000000" charset="-122"/>
                <a:cs typeface="Noto Sans SC" panose="020B0200000000000000" charset="-122"/>
              </a:rPr>
              <a:t>采用 SpringBoot + Vue 组合</a:t>
            </a:r>
            <a:r>
              <a:rPr lang="zh-CN" altLang="en-US" sz="1600" dirty="0">
                <a:solidFill>
                  <a:schemeClr val="dk1">
                    <a:alpha val="100000"/>
                  </a:schemeClr>
                </a:solidFill>
                <a:latin typeface="Noto Sans SC" panose="020B0200000000000000" charset="-122"/>
                <a:ea typeface="Noto Sans SC" panose="020B0200000000000000" charset="-122"/>
                <a:cs typeface="Noto Sans SC" panose="020B0200000000000000" charset="-122"/>
              </a:rPr>
              <a:t>，践行前后端分离开发模式。前端用</a:t>
            </a:r>
            <a:r>
              <a:rPr lang="en-US" altLang="zh-CN" sz="1600" dirty="0">
                <a:solidFill>
                  <a:schemeClr val="dk1">
                    <a:alpha val="100000"/>
                  </a:schemeClr>
                </a:solidFill>
                <a:latin typeface="Noto Sans SC" panose="020B0200000000000000" charset="-122"/>
                <a:ea typeface="Noto Sans SC" panose="020B0200000000000000" charset="-122"/>
                <a:cs typeface="Noto Sans SC" panose="020B0200000000000000" charset="-122"/>
              </a:rPr>
              <a:t> Vue </a:t>
            </a:r>
            <a:r>
              <a:rPr lang="zh-CN" altLang="en-US" sz="1600" dirty="0">
                <a:solidFill>
                  <a:schemeClr val="dk1">
                    <a:alpha val="100000"/>
                  </a:schemeClr>
                </a:solidFill>
                <a:latin typeface="Noto Sans SC" panose="020B0200000000000000" charset="-122"/>
                <a:ea typeface="Noto Sans SC" panose="020B0200000000000000" charset="-122"/>
                <a:cs typeface="Noto Sans SC" panose="020B0200000000000000" charset="-122"/>
              </a:rPr>
              <a:t>打造交互便捷的操作界面，后端借</a:t>
            </a:r>
            <a:r>
              <a:rPr lang="en-US" altLang="zh-CN" sz="16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en-US" altLang="zh-CN" sz="1600" dirty="0" err="1">
                <a:solidFill>
                  <a:schemeClr val="dk1">
                    <a:alpha val="100000"/>
                  </a:schemeClr>
                </a:solidFill>
                <a:latin typeface="Noto Sans SC" panose="020B0200000000000000" charset="-122"/>
                <a:ea typeface="Noto Sans SC" panose="020B0200000000000000" charset="-122"/>
                <a:cs typeface="Noto Sans SC" panose="020B0200000000000000" charset="-122"/>
              </a:rPr>
              <a:t>SpringBoot</a:t>
            </a:r>
            <a:r>
              <a:rPr lang="en-US" altLang="zh-CN" sz="1600" dirty="0">
                <a:solidFill>
                  <a:schemeClr val="dk1">
                    <a:alpha val="100000"/>
                  </a:schemeClr>
                </a:solidFill>
                <a:latin typeface="Noto Sans SC" panose="020B0200000000000000" charset="-122"/>
                <a:ea typeface="Noto Sans SC" panose="020B0200000000000000" charset="-122"/>
                <a:cs typeface="Noto Sans SC" panose="020B0200000000000000" charset="-122"/>
              </a:rPr>
              <a:t> </a:t>
            </a:r>
            <a:r>
              <a:rPr lang="zh-CN" altLang="en-US" sz="1600" dirty="0">
                <a:solidFill>
                  <a:schemeClr val="dk1">
                    <a:alpha val="100000"/>
                  </a:schemeClr>
                </a:solidFill>
                <a:latin typeface="Noto Sans SC" panose="020B0200000000000000" charset="-122"/>
                <a:ea typeface="Noto Sans SC" panose="020B0200000000000000" charset="-122"/>
                <a:cs typeface="Noto Sans SC" panose="020B0200000000000000" charset="-122"/>
              </a:rPr>
              <a:t>构建稳定业务逻辑层。</a:t>
            </a:r>
          </a:p>
        </p:txBody>
      </p:sp>
      <p:sp>
        <p:nvSpPr>
          <p:cNvPr id="15" name="TextBox 8"/>
          <p:cNvSpPr txBox="1"/>
          <p:nvPr>
            <p:custDataLst>
              <p:tags r:id="rId4"/>
            </p:custDataLst>
          </p:nvPr>
        </p:nvSpPr>
        <p:spPr>
          <a:xfrm>
            <a:off x="533250" y="1218887"/>
            <a:ext cx="677689" cy="677887"/>
          </a:xfrm>
          <a:prstGeom prst="rect">
            <a:avLst/>
          </a:prstGeom>
        </p:spPr>
        <p:txBody>
          <a:bodyPr vert="horz" wrap="square" lIns="66008" tIns="33052" rIns="66008" bIns="33052" rtlCol="0" anchor="ctr" anchorCtr="0">
            <a:normAutofit/>
          </a:bodyPr>
          <a:lstStyle/>
          <a:p>
            <a:pPr algn="ctr">
              <a:lnSpc>
                <a:spcPct val="140000"/>
              </a:lnSpc>
            </a:pPr>
            <a:r>
              <a:rPr lang="en-US" sz="2600" b="1">
                <a:solidFill>
                  <a:srgbClr val="FDFEFF">
                    <a:alpha val="100000"/>
                  </a:srgbClr>
                </a:solidFill>
                <a:latin typeface="Noto Sans SC" panose="020B0200000000000000" charset="-122"/>
                <a:ea typeface="Noto Sans SC" panose="020B0200000000000000" charset="-122"/>
                <a:cs typeface="Noto Sans SC" panose="020B0200000000000000" charset="-122"/>
              </a:rPr>
              <a:t>2</a:t>
            </a:r>
          </a:p>
        </p:txBody>
      </p:sp>
      <p:sp>
        <p:nvSpPr>
          <p:cNvPr id="21" name="TextBox 10"/>
          <p:cNvSpPr txBox="1"/>
          <p:nvPr>
            <p:custDataLst>
              <p:tags r:id="rId5"/>
            </p:custDataLst>
          </p:nvPr>
        </p:nvSpPr>
        <p:spPr>
          <a:xfrm>
            <a:off x="1545590" y="4419600"/>
            <a:ext cx="4062095" cy="1950085"/>
          </a:xfrm>
          <a:prstGeom prst="rect">
            <a:avLst/>
          </a:prstGeom>
        </p:spPr>
        <p:txBody>
          <a:bodyPr vert="horz" wrap="square" lIns="66008" tIns="33052" rIns="66008" bIns="33052" rtlCol="0" anchor="ctr" anchorCtr="0">
            <a:noAutofit/>
          </a:bodyPr>
          <a:lstStyle/>
          <a:p>
            <a:pPr algn="l">
              <a:lnSpc>
                <a:spcPct val="140000"/>
              </a:lnSpc>
            </a:pPr>
            <a:r>
              <a:rPr lang="zh-CN" altLang="en-US" sz="1600">
                <a:solidFill>
                  <a:schemeClr val="dk1">
                    <a:alpha val="100000"/>
                  </a:schemeClr>
                </a:solidFill>
                <a:latin typeface="Noto Sans SC" panose="020B0200000000000000" charset="-122"/>
                <a:ea typeface="Noto Sans SC" panose="020B0200000000000000" charset="-122"/>
                <a:cs typeface="Noto Sans SC" panose="020B0200000000000000" charset="-122"/>
              </a:rPr>
              <a:t>规划管理员、医生、挂号员、检查员四类核心角色。管理员统筹系统配置与数据监管，医生专注诊疗服务，挂号员处理预约登记，检查员开展检验检查，各角色分工明确、流程衔接，保障业务闭环运转。</a:t>
            </a:r>
          </a:p>
        </p:txBody>
      </p:sp>
      <p:sp>
        <p:nvSpPr>
          <p:cNvPr id="22" name="AutoShape 6"/>
          <p:cNvSpPr/>
          <p:nvPr>
            <p:custDataLst>
              <p:tags r:id="rId6"/>
            </p:custDataLst>
          </p:nvPr>
        </p:nvSpPr>
        <p:spPr>
          <a:xfrm>
            <a:off x="609450" y="1520512"/>
            <a:ext cx="677689" cy="677887"/>
          </a:xfrm>
          <a:prstGeom prst="roundRect">
            <a:avLst>
              <a:gd name="adj" fmla="val 0"/>
            </a:avLst>
          </a:prstGeom>
          <a:solidFill>
            <a:schemeClr val="accent1">
              <a:alpha val="100000"/>
            </a:schemeClr>
          </a:solidFill>
        </p:spPr>
        <p:txBody>
          <a:bodyPr/>
          <a:lstStyle/>
          <a:p>
            <a:pPr algn="ctr"/>
            <a:r>
              <a:rPr lang="en-US" altLang="zh-CN" sz="3200" b="1">
                <a:solidFill>
                  <a:schemeClr val="bg2"/>
                </a:solidFill>
              </a:rPr>
              <a:t>1</a:t>
            </a:r>
          </a:p>
        </p:txBody>
      </p:sp>
      <p:sp>
        <p:nvSpPr>
          <p:cNvPr id="23" name="AutoShape 6"/>
          <p:cNvSpPr/>
          <p:nvPr>
            <p:custDataLst>
              <p:tags r:id="rId7"/>
            </p:custDataLst>
          </p:nvPr>
        </p:nvSpPr>
        <p:spPr>
          <a:xfrm>
            <a:off x="609450" y="3122617"/>
            <a:ext cx="677689" cy="677887"/>
          </a:xfrm>
          <a:prstGeom prst="roundRect">
            <a:avLst>
              <a:gd name="adj" fmla="val 0"/>
            </a:avLst>
          </a:prstGeom>
          <a:solidFill>
            <a:schemeClr val="accent1">
              <a:alpha val="100000"/>
            </a:schemeClr>
          </a:solidFill>
        </p:spPr>
        <p:txBody>
          <a:bodyPr/>
          <a:lstStyle/>
          <a:p>
            <a:pPr algn="ctr"/>
            <a:r>
              <a:rPr lang="en-US" altLang="zh-CN" sz="3200" b="1">
                <a:solidFill>
                  <a:schemeClr val="bg2"/>
                </a:solidFill>
              </a:rPr>
              <a:t>2</a:t>
            </a:r>
          </a:p>
        </p:txBody>
      </p:sp>
      <p:sp>
        <p:nvSpPr>
          <p:cNvPr id="24" name="AutoShape 6"/>
          <p:cNvSpPr/>
          <p:nvPr>
            <p:custDataLst>
              <p:tags r:id="rId8"/>
            </p:custDataLst>
          </p:nvPr>
        </p:nvSpPr>
        <p:spPr>
          <a:xfrm>
            <a:off x="609450" y="4724087"/>
            <a:ext cx="677689" cy="677887"/>
          </a:xfrm>
          <a:prstGeom prst="roundRect">
            <a:avLst>
              <a:gd name="adj" fmla="val 0"/>
            </a:avLst>
          </a:prstGeom>
          <a:solidFill>
            <a:schemeClr val="accent1">
              <a:alpha val="100000"/>
            </a:schemeClr>
          </a:solidFill>
        </p:spPr>
        <p:txBody>
          <a:bodyPr/>
          <a:lstStyle/>
          <a:p>
            <a:pPr algn="ctr"/>
            <a:r>
              <a:rPr lang="en-US" altLang="zh-CN" sz="3200" b="1">
                <a:solidFill>
                  <a:schemeClr val="bg2"/>
                </a:solidFill>
              </a:rPr>
              <a:t>3</a:t>
            </a:r>
          </a:p>
        </p:txBody>
      </p:sp>
      <p:pic>
        <p:nvPicPr>
          <p:cNvPr id="28" name="图片 27"/>
          <p:cNvPicPr>
            <a:picLocks noChangeAspect="1"/>
          </p:cNvPicPr>
          <p:nvPr/>
        </p:nvPicPr>
        <p:blipFill>
          <a:blip r:embed="rId10"/>
          <a:srcRect l="12000"/>
          <a:stretch>
            <a:fillRect/>
          </a:stretch>
        </p:blipFill>
        <p:spPr>
          <a:xfrm>
            <a:off x="6002273" y="1514350"/>
            <a:ext cx="5588000" cy="4095750"/>
          </a:xfrm>
          <a:prstGeom prst="rect">
            <a:avLst/>
          </a:prstGeom>
        </p:spPr>
      </p:pic>
      <p:pic>
        <p:nvPicPr>
          <p:cNvPr id="2" name="图片 1"/>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1016093" y="6285369"/>
            <a:ext cx="920576" cy="493819"/>
          </a:xfrm>
          <a:prstGeom prst="rect">
            <a:avLst/>
          </a:prstGeom>
        </p:spPr>
      </p:pic>
      <p:pic>
        <p:nvPicPr>
          <p:cNvPr id="53" name="图片 52"/>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877824" y="169545"/>
            <a:ext cx="3499892" cy="409562"/>
          </a:xfrm>
          <a:prstGeom prst="rect">
            <a:avLst/>
          </a:prstGeom>
        </p:spPr>
      </p:pic>
      <p:pic>
        <p:nvPicPr>
          <p:cNvPr id="11" name="图片 1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405167" y="85131"/>
            <a:ext cx="731827" cy="61737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3"/>
          <p:cNvSpPr txBox="1"/>
          <p:nvPr/>
        </p:nvSpPr>
        <p:spPr>
          <a:xfrm>
            <a:off x="6436079" y="779207"/>
            <a:ext cx="4256684" cy="16129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6000" b="1" kern="1200">
                <a:gradFill>
                  <a:gsLst>
                    <a:gs pos="36000">
                      <a:srgbClr val="024282"/>
                    </a:gs>
                    <a:gs pos="100000">
                      <a:srgbClr val="2764A7">
                        <a:lumMod val="15000"/>
                        <a:lumOff val="85000"/>
                        <a:alpha val="27000"/>
                      </a:srgbClr>
                    </a:gs>
                  </a:gsLst>
                  <a:lin ang="5400000" scaled="0"/>
                </a:gra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en-US" altLang="zh-CN"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rPr>
              <a:t>02</a:t>
            </a:r>
            <a:endParaRPr kumimoji="0" lang="zh-CN" altLang="en-US" sz="19900" b="1" i="0" u="none" strike="noStrike" kern="1200" cap="none" spc="0" normalizeH="0" baseline="0" noProof="0" dirty="0">
              <a:ln>
                <a:noFill/>
              </a:ln>
              <a:gradFill>
                <a:gsLst>
                  <a:gs pos="36000">
                    <a:srgbClr val="024282"/>
                  </a:gs>
                  <a:gs pos="100000">
                    <a:srgbClr val="2764A7">
                      <a:lumMod val="15000"/>
                      <a:lumOff val="85000"/>
                      <a:alpha val="27000"/>
                    </a:srgbClr>
                  </a:gs>
                </a:gsLst>
                <a:lin ang="5400000" scaled="0"/>
              </a:gradFill>
              <a:effectLst/>
              <a:uLnTx/>
              <a:uFillTx/>
              <a:latin typeface="Arial Black" panose="020B0A04020102020204" pitchFamily="34" charset="0"/>
              <a:ea typeface="微软雅黑" panose="020B0503020204020204" pitchFamily="34" charset="-122"/>
              <a:cs typeface="+mn-cs"/>
            </a:endParaRPr>
          </a:p>
        </p:txBody>
      </p:sp>
      <p:sp>
        <p:nvSpPr>
          <p:cNvPr id="3" name="文本占位符 4"/>
          <p:cNvSpPr txBox="1"/>
          <p:nvPr/>
        </p:nvSpPr>
        <p:spPr>
          <a:xfrm>
            <a:off x="1853072" y="3246898"/>
            <a:ext cx="7302822" cy="66040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4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6600" dirty="0"/>
              <a:t>团队分工</a:t>
            </a:r>
            <a:endParaRPr kumimoji="0" lang="zh-CN" altLang="en-US" sz="6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grpSp>
        <p:nvGrpSpPr>
          <p:cNvPr id="4" name="组合 3"/>
          <p:cNvGrpSpPr/>
          <p:nvPr/>
        </p:nvGrpSpPr>
        <p:grpSpPr>
          <a:xfrm>
            <a:off x="-3049556" y="-2033814"/>
            <a:ext cx="7489372" cy="4795157"/>
            <a:chOff x="-3802743" y="-2148114"/>
            <a:chExt cx="7489372" cy="4795157"/>
          </a:xfrm>
        </p:grpSpPr>
        <p:sp>
          <p:nvSpPr>
            <p:cNvPr id="5" name="平行四边形 4"/>
            <p:cNvSpPr/>
            <p:nvPr/>
          </p:nvSpPr>
          <p:spPr>
            <a:xfrm>
              <a:off x="-3802743" y="-2148114"/>
              <a:ext cx="7489372" cy="4795157"/>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grpSp>
        <p:nvGrpSpPr>
          <p:cNvPr id="7" name="组合 6"/>
          <p:cNvGrpSpPr/>
          <p:nvPr/>
        </p:nvGrpSpPr>
        <p:grpSpPr>
          <a:xfrm flipH="1" flipV="1">
            <a:off x="7824192" y="4149080"/>
            <a:ext cx="7489372" cy="4651141"/>
            <a:chOff x="-3802743" y="-2004098"/>
            <a:chExt cx="7489372" cy="4651141"/>
          </a:xfrm>
        </p:grpSpPr>
        <p:sp>
          <p:nvSpPr>
            <p:cNvPr id="8" name="平行四边形 7"/>
            <p:cNvSpPr/>
            <p:nvPr/>
          </p:nvSpPr>
          <p:spPr>
            <a:xfrm>
              <a:off x="-3802743" y="-2004098"/>
              <a:ext cx="7489372" cy="4651141"/>
            </a:xfrm>
            <a:prstGeom prst="parallelogram">
              <a:avLst/>
            </a:prstGeom>
            <a:solidFill>
              <a:srgbClr val="024282">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9" name="平行四边形 8"/>
            <p:cNvSpPr/>
            <p:nvPr/>
          </p:nvSpPr>
          <p:spPr>
            <a:xfrm>
              <a:off x="-3483429" y="-1482271"/>
              <a:ext cx="6429829" cy="3628571"/>
            </a:xfrm>
            <a:prstGeom prst="parallelogram">
              <a:avLst/>
            </a:prstGeom>
            <a:solidFill>
              <a:srgbClr val="02428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16" name="直接连接符 15"/>
          <p:cNvCxnSpPr/>
          <p:nvPr/>
        </p:nvCxnSpPr>
        <p:spPr>
          <a:xfrm>
            <a:off x="2156111" y="4293096"/>
            <a:ext cx="6696744" cy="0"/>
          </a:xfrm>
          <a:prstGeom prst="line">
            <a:avLst/>
          </a:prstGeom>
          <a:ln w="28575">
            <a:solidFill>
              <a:srgbClr val="024282"/>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4367809" y="4392757"/>
            <a:ext cx="3517259" cy="369332"/>
          </a:xfrm>
          <a:prstGeom prst="rect">
            <a:avLst/>
          </a:prstGeom>
        </p:spPr>
        <p:txBody>
          <a:bodyPr wrap="square">
            <a:spAutoFit/>
          </a:bodyPr>
          <a:lstStyle/>
          <a:p>
            <a:pPr lvl="0" algn="just" fontAlgn="base">
              <a:spcBef>
                <a:spcPct val="0"/>
              </a:spcBef>
              <a:spcAft>
                <a:spcPct val="0"/>
              </a:spcAft>
              <a:defRPr/>
            </a:pPr>
            <a:r>
              <a:rPr lang="en-US" altLang="zh-CN" dirty="0">
                <a:solidFill>
                  <a:srgbClr val="024282"/>
                </a:solidFill>
                <a:latin typeface="Calibri Light" panose="020F0302020204030204" pitchFamily="34" charset="0"/>
              </a:rPr>
              <a:t>Team Division of Labor</a:t>
            </a:r>
          </a:p>
        </p:txBody>
      </p:sp>
      <p:pic>
        <p:nvPicPr>
          <p:cNvPr id="53" name="图片 5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77824" y="169545"/>
            <a:ext cx="3499892" cy="409562"/>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05167" y="85131"/>
            <a:ext cx="731827" cy="6173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35361" y="116633"/>
            <a:ext cx="629872" cy="612768"/>
            <a:chOff x="3070727" y="196457"/>
            <a:chExt cx="692047" cy="673255"/>
          </a:xfrm>
        </p:grpSpPr>
        <p:sp>
          <p:nvSpPr>
            <p:cNvPr id="5" name="平行四边形 4"/>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p:cNvSpPr txBox="1"/>
          <p:nvPr/>
        </p:nvSpPr>
        <p:spPr>
          <a:xfrm>
            <a:off x="1127448" y="193957"/>
            <a:ext cx="5040313" cy="612775"/>
          </a:xfrm>
          <a:prstGeom prst="rect">
            <a:avLst/>
          </a:prstGeom>
        </p:spPr>
        <p:txBody>
          <a:bodyPr vert="horz" lIns="91440" tIns="45720" rIns="91440" bIns="45720" rtlCol="0">
            <a:normAutofit fontScale="85000" lnSpcReduction="10000"/>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zh-CN" altLang="en-US" dirty="0"/>
              <a:t>团队各成员具体分工及职责说明</a:t>
            </a:r>
            <a:endPar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7" name="文本框 16"/>
          <p:cNvSpPr txBox="1"/>
          <p:nvPr/>
        </p:nvSpPr>
        <p:spPr>
          <a:xfrm>
            <a:off x="10505565" y="6398695"/>
            <a:ext cx="886781" cy="369332"/>
          </a:xfrm>
          <a:prstGeom prst="rect">
            <a:avLst/>
          </a:prstGeom>
          <a:noFill/>
        </p:spPr>
        <p:txBody>
          <a:bodyPr wrap="none" rtlCol="0">
            <a:spAutoFit/>
          </a:bodyPr>
          <a:lstStyle/>
          <a:p>
            <a:pPr lvl="0">
              <a:defRPr/>
            </a:pPr>
            <a:r>
              <a:rPr lang="en-US" altLang="zh-CN" b="1" dirty="0">
                <a:solidFill>
                  <a:prstClr val="white">
                    <a:lumMod val="75000"/>
                  </a:prstClr>
                </a:solidFill>
              </a:rPr>
              <a:t>July</a:t>
            </a:r>
            <a:r>
              <a:rPr kumimoji="0" lang="en-US" altLang="zh-CN" sz="1800" b="1" i="0" u="none" strike="noStrike" kern="120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 2</a:t>
            </a:r>
            <a:r>
              <a:rPr lang="en-US" altLang="zh-CN" b="1" baseline="30000" dirty="0" err="1">
                <a:solidFill>
                  <a:prstClr val="white">
                    <a:lumMod val="75000"/>
                  </a:prstClr>
                </a:solidFill>
                <a:latin typeface="Calibri" panose="020F0502020204030204"/>
                <a:ea typeface="宋体" panose="02010600030101010101" pitchFamily="2" charset="-122"/>
              </a:rPr>
              <a:t>nd</a:t>
            </a:r>
            <a:endParaRPr kumimoji="0" lang="zh-CN" altLang="en-US" sz="1800" b="1" i="0" u="none" strike="noStrike" kern="120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sp>
        <p:nvSpPr>
          <p:cNvPr id="14" name="文本占位符 14"/>
          <p:cNvSpPr txBox="1"/>
          <p:nvPr>
            <p:custDataLst>
              <p:tags r:id="rId1"/>
            </p:custDataLst>
          </p:nvPr>
        </p:nvSpPr>
        <p:spPr>
          <a:xfrm>
            <a:off x="1270995" y="1412677"/>
            <a:ext cx="1516832" cy="442441"/>
          </a:xfrm>
          <a:prstGeom prst="rect">
            <a:avLst/>
          </a:prstGeom>
        </p:spPr>
        <p:txBody>
          <a:bodyPr vert="horz" lIns="91440" tIns="45720" rIns="91440" bIns="45720" rtlCol="0">
            <a:normAutofit fontScale="975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sz="1600" dirty="0"/>
              <a:t>组长：李阳</a:t>
            </a:r>
            <a:endParaRPr kumimoji="0" lang="zh-CN" altLang="en-US" sz="1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15" name="文本占位符 81"/>
          <p:cNvSpPr txBox="1"/>
          <p:nvPr>
            <p:custDataLst>
              <p:tags r:id="rId2"/>
            </p:custDataLst>
          </p:nvPr>
        </p:nvSpPr>
        <p:spPr>
          <a:xfrm>
            <a:off x="1127448" y="1628812"/>
            <a:ext cx="4285292" cy="1944333"/>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sz="1600" dirty="0" err="1">
                <a:solidFill>
                  <a:schemeClr val="tx2">
                    <a:alpha val="100000"/>
                  </a:schemeClr>
                </a:solidFill>
                <a:latin typeface="黑体" panose="02010609060101010101" charset="-122"/>
                <a:ea typeface="黑体" panose="02010609060101010101" charset="-122"/>
                <a:cs typeface="Noto Sans SC" panose="020B0200000000000000" charset="-122"/>
              </a:rPr>
              <a:t>负责整体项目规划、进度把控、风险预警与处理，确保项目按期交付。包括前端页面代码开发，后端功能代码开发</a:t>
            </a:r>
            <a:r>
              <a:rPr lang="zh-CN" altLang="en-US" sz="1600" dirty="0">
                <a:solidFill>
                  <a:schemeClr val="tx2">
                    <a:alpha val="100000"/>
                  </a:schemeClr>
                </a:solidFill>
                <a:latin typeface="黑体" panose="02010609060101010101" charset="-122"/>
                <a:ea typeface="黑体" panose="02010609060101010101" charset="-122"/>
                <a:cs typeface="Noto Sans SC" panose="020B0200000000000000" charset="-122"/>
              </a:rPr>
              <a:t>。</a:t>
            </a:r>
          </a:p>
        </p:txBody>
      </p:sp>
      <p:sp>
        <p:nvSpPr>
          <p:cNvPr id="18" name="文本占位符 22"/>
          <p:cNvSpPr txBox="1"/>
          <p:nvPr>
            <p:custDataLst>
              <p:tags r:id="rId3"/>
            </p:custDataLst>
          </p:nvPr>
        </p:nvSpPr>
        <p:spPr>
          <a:xfrm>
            <a:off x="1199294" y="3284913"/>
            <a:ext cx="2216757" cy="442441"/>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16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开发人员：李端辉</a:t>
            </a:r>
          </a:p>
        </p:txBody>
      </p:sp>
      <p:sp>
        <p:nvSpPr>
          <p:cNvPr id="19" name="文本占位符 82"/>
          <p:cNvSpPr txBox="1"/>
          <p:nvPr>
            <p:custDataLst>
              <p:tags r:id="rId4"/>
            </p:custDataLst>
          </p:nvPr>
        </p:nvSpPr>
        <p:spPr>
          <a:xfrm>
            <a:off x="1055370" y="3717290"/>
            <a:ext cx="3643630" cy="956310"/>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sz="1600" dirty="0" err="1">
                <a:solidFill>
                  <a:schemeClr val="tx2">
                    <a:alpha val="100000"/>
                  </a:schemeClr>
                </a:solidFill>
                <a:latin typeface="黑体" panose="02010609060101010101" charset="-122"/>
                <a:ea typeface="黑体" panose="02010609060101010101" charset="-122"/>
                <a:cs typeface="黑体" panose="02010609060101010101" charset="-122"/>
              </a:rPr>
              <a:t>负责AI评审病历功能前后端代码开发，AI评审药方功能的代码开发，BUG调优</a:t>
            </a:r>
            <a:r>
              <a:rPr lang="zh-CN" altLang="en-US" sz="1600" dirty="0">
                <a:solidFill>
                  <a:schemeClr val="tx2">
                    <a:alpha val="100000"/>
                  </a:schemeClr>
                </a:solidFill>
                <a:latin typeface="黑体" panose="02010609060101010101" charset="-122"/>
                <a:ea typeface="黑体" panose="02010609060101010101" charset="-122"/>
                <a:cs typeface="黑体" panose="02010609060101010101" charset="-122"/>
              </a:rPr>
              <a:t>。</a:t>
            </a:r>
            <a:endParaRPr lang="en-US" altLang="zh-CN" sz="1600" dirty="0">
              <a:solidFill>
                <a:schemeClr val="tx2">
                  <a:alpha val="100000"/>
                </a:schemeClr>
              </a:solidFill>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defRPr/>
            </a:pPr>
            <a:endParaRPr kumimoji="0" lang="en-US" altLang="zh-CN" sz="1600" b="0" i="0" u="none" strike="noStrike" kern="1200" cap="none" spc="0" normalizeH="0" baseline="0" noProof="0" dirty="0">
              <a:ln>
                <a:noFill/>
              </a:ln>
              <a:solidFill>
                <a:schemeClr val="tx2">
                  <a:alpha val="100000"/>
                </a:schemeClr>
              </a:solidFill>
              <a:effectLst/>
              <a:uLnTx/>
              <a:uFillTx/>
              <a:latin typeface="黑体" panose="02010609060101010101" charset="-122"/>
              <a:ea typeface="黑体" panose="02010609060101010101" charset="-122"/>
              <a:cs typeface="黑体" panose="02010609060101010101" charset="-122"/>
            </a:endParaRPr>
          </a:p>
        </p:txBody>
      </p:sp>
      <p:sp>
        <p:nvSpPr>
          <p:cNvPr id="21" name="文本占位符 26"/>
          <p:cNvSpPr txBox="1"/>
          <p:nvPr>
            <p:custDataLst>
              <p:tags r:id="rId5"/>
            </p:custDataLst>
          </p:nvPr>
        </p:nvSpPr>
        <p:spPr>
          <a:xfrm>
            <a:off x="7437865" y="1930748"/>
            <a:ext cx="1864060" cy="442441"/>
          </a:xfrm>
          <a:prstGeom prst="rect">
            <a:avLst/>
          </a:prstGeom>
        </p:spPr>
        <p:txBody>
          <a:bodyPr vert="horz" lIns="91440" tIns="45720" rIns="91440" bIns="45720" rtlCol="0">
            <a:normAutofit fontScale="6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开发人员：王光宇</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2" name="文本占位符 83"/>
          <p:cNvSpPr txBox="1"/>
          <p:nvPr>
            <p:custDataLst>
              <p:tags r:id="rId6"/>
            </p:custDataLst>
          </p:nvPr>
        </p:nvSpPr>
        <p:spPr>
          <a:xfrm>
            <a:off x="7437755" y="2162175"/>
            <a:ext cx="2915285" cy="1303655"/>
          </a:xfrm>
          <a:prstGeom prst="rect">
            <a:avLst/>
          </a:prstGeom>
        </p:spPr>
        <p:txBody>
          <a:bodyPr vert="horz" lIns="91440" tIns="45720" rIns="91440" bIns="45720" rtlCol="0"/>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600" dirty="0">
                <a:solidFill>
                  <a:schemeClr val="tx2">
                    <a:alpha val="100000"/>
                  </a:schemeClr>
                </a:solidFill>
                <a:latin typeface="黑体" panose="02010609060101010101" charset="-122"/>
                <a:ea typeface="黑体" panose="02010609060101010101" charset="-122"/>
                <a:cs typeface="黑体" panose="02010609060101010101" charset="-122"/>
              </a:rPr>
              <a:t>参与前端</a:t>
            </a:r>
            <a:r>
              <a:rPr lang="en-US" altLang="zh-CN" sz="1600" dirty="0">
                <a:solidFill>
                  <a:schemeClr val="tx2">
                    <a:alpha val="100000"/>
                  </a:schemeClr>
                </a:solidFill>
                <a:latin typeface="黑体" panose="02010609060101010101" charset="-122"/>
                <a:ea typeface="黑体" panose="02010609060101010101" charset="-122"/>
                <a:cs typeface="黑体" panose="02010609060101010101" charset="-122"/>
              </a:rPr>
              <a:t>(</a:t>
            </a:r>
            <a:r>
              <a:rPr lang="zh-CN" altLang="en-US" sz="1600" dirty="0">
                <a:solidFill>
                  <a:schemeClr val="tx2">
                    <a:alpha val="100000"/>
                  </a:schemeClr>
                </a:solidFill>
                <a:latin typeface="黑体" panose="02010609060101010101" charset="-122"/>
                <a:ea typeface="黑体" panose="02010609060101010101" charset="-122"/>
                <a:cs typeface="黑体" panose="02010609060101010101" charset="-122"/>
              </a:rPr>
              <a:t>移动端</a:t>
            </a:r>
            <a:r>
              <a:rPr lang="en-US" altLang="zh-CN" sz="1600" dirty="0">
                <a:solidFill>
                  <a:schemeClr val="tx2">
                    <a:alpha val="100000"/>
                  </a:schemeClr>
                </a:solidFill>
                <a:latin typeface="黑体" panose="02010609060101010101" charset="-122"/>
                <a:ea typeface="黑体" panose="02010609060101010101" charset="-122"/>
                <a:cs typeface="黑体" panose="02010609060101010101" charset="-122"/>
              </a:rPr>
              <a:t>+Web</a:t>
            </a:r>
            <a:r>
              <a:rPr lang="zh-CN" altLang="en-US" sz="1600" dirty="0">
                <a:solidFill>
                  <a:schemeClr val="tx2">
                    <a:alpha val="100000"/>
                  </a:schemeClr>
                </a:solidFill>
                <a:latin typeface="黑体" panose="02010609060101010101" charset="-122"/>
                <a:ea typeface="黑体" panose="02010609060101010101" charset="-122"/>
                <a:cs typeface="黑体" panose="02010609060101010101" charset="-122"/>
              </a:rPr>
              <a:t>端</a:t>
            </a:r>
            <a:r>
              <a:rPr lang="en-US" altLang="zh-CN" sz="1600" dirty="0">
                <a:solidFill>
                  <a:schemeClr val="tx2">
                    <a:alpha val="100000"/>
                  </a:schemeClr>
                </a:solidFill>
                <a:latin typeface="黑体" panose="02010609060101010101" charset="-122"/>
                <a:ea typeface="黑体" panose="02010609060101010101" charset="-122"/>
                <a:cs typeface="黑体" panose="02010609060101010101" charset="-122"/>
              </a:rPr>
              <a:t>)</a:t>
            </a:r>
            <a:r>
              <a:rPr lang="zh-CN" altLang="en-US" sz="1600" dirty="0">
                <a:solidFill>
                  <a:schemeClr val="tx2">
                    <a:alpha val="100000"/>
                  </a:schemeClr>
                </a:solidFill>
                <a:latin typeface="黑体" panose="02010609060101010101" charset="-122"/>
                <a:ea typeface="黑体" panose="02010609060101010101" charset="-122"/>
                <a:cs typeface="黑体" panose="02010609060101010101" charset="-122"/>
              </a:rPr>
              <a:t>联调</a:t>
            </a:r>
            <a:r>
              <a:rPr lang="en-US" altLang="zh-CN" sz="1600" dirty="0">
                <a:solidFill>
                  <a:schemeClr val="tx2">
                    <a:alpha val="100000"/>
                  </a:schemeClr>
                </a:solidFill>
                <a:latin typeface="黑体" panose="02010609060101010101" charset="-122"/>
                <a:ea typeface="黑体" panose="02010609060101010101" charset="-122"/>
                <a:cs typeface="黑体" panose="02010609060101010101" charset="-122"/>
              </a:rPr>
              <a:t>，</a:t>
            </a:r>
            <a:r>
              <a:rPr lang="zh-CN" altLang="en-US" sz="1600" dirty="0">
                <a:solidFill>
                  <a:schemeClr val="tx2">
                    <a:alpha val="100000"/>
                  </a:schemeClr>
                </a:solidFill>
                <a:latin typeface="黑体" panose="02010609060101010101" charset="-122"/>
                <a:ea typeface="黑体" panose="02010609060101010101" charset="-122"/>
                <a:cs typeface="黑体" panose="02010609060101010101" charset="-122"/>
              </a:rPr>
              <a:t>协助前端开发对齐多端交互逻辑，</a:t>
            </a:r>
            <a:r>
              <a:rPr lang="en-US" altLang="zh-CN" sz="1600" dirty="0" err="1">
                <a:solidFill>
                  <a:schemeClr val="tx2">
                    <a:alpha val="100000"/>
                  </a:schemeClr>
                </a:solidFill>
                <a:latin typeface="黑体" panose="02010609060101010101" charset="-122"/>
                <a:ea typeface="黑体" panose="02010609060101010101" charset="-122"/>
                <a:cs typeface="黑体" panose="02010609060101010101" charset="-122"/>
              </a:rPr>
              <a:t>BUG调优</a:t>
            </a:r>
            <a:r>
              <a:rPr lang="zh-CN" altLang="en-US" sz="1600" dirty="0">
                <a:solidFill>
                  <a:schemeClr val="tx2">
                    <a:alpha val="100000"/>
                  </a:schemeClr>
                </a:solidFill>
                <a:latin typeface="黑体" panose="02010609060101010101" charset="-122"/>
                <a:ea typeface="黑体" panose="02010609060101010101" charset="-122"/>
                <a:cs typeface="黑体" panose="02010609060101010101" charset="-122"/>
              </a:rPr>
              <a:t>以及前端代码，后端代码优化。</a:t>
            </a:r>
            <a:endParaRPr lang="en-US" altLang="zh-CN" sz="1600" dirty="0">
              <a:solidFill>
                <a:schemeClr val="tx2">
                  <a:alpha val="100000"/>
                </a:schemeClr>
              </a:solidFill>
              <a:latin typeface="黑体" panose="02010609060101010101" charset="-122"/>
              <a:ea typeface="黑体" panose="02010609060101010101" charset="-122"/>
              <a:cs typeface="黑体" panose="02010609060101010101" charset="-122"/>
            </a:endParaRPr>
          </a:p>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defRPr/>
            </a:pPr>
            <a:endParaRPr kumimoji="0" lang="en-US" altLang="zh-CN" sz="1600" b="0" i="0" u="none" strike="noStrike" kern="1200" cap="none" spc="0" normalizeH="0" baseline="0" noProof="0" dirty="0">
              <a:ln>
                <a:noFill/>
              </a:ln>
              <a:solidFill>
                <a:schemeClr val="tx2">
                  <a:alpha val="100000"/>
                </a:schemeClr>
              </a:solidFill>
              <a:effectLst/>
              <a:uLnTx/>
              <a:uFillTx/>
              <a:latin typeface="黑体" panose="02010609060101010101" charset="-122"/>
              <a:ea typeface="黑体" panose="02010609060101010101" charset="-122"/>
              <a:cs typeface="黑体" panose="02010609060101010101" charset="-122"/>
            </a:endParaRPr>
          </a:p>
        </p:txBody>
      </p:sp>
      <p:sp>
        <p:nvSpPr>
          <p:cNvPr id="24" name="文本占位符 71"/>
          <p:cNvSpPr txBox="1"/>
          <p:nvPr>
            <p:custDataLst>
              <p:tags r:id="rId7"/>
            </p:custDataLst>
          </p:nvPr>
        </p:nvSpPr>
        <p:spPr>
          <a:xfrm>
            <a:off x="2279815" y="5157747"/>
            <a:ext cx="1864059" cy="442441"/>
          </a:xfrm>
          <a:prstGeom prst="rect">
            <a:avLst/>
          </a:prstGeom>
        </p:spPr>
        <p:txBody>
          <a:bodyPr vert="horz" lIns="91440" tIns="45720" rIns="91440" bIns="45720" rtlCol="0">
            <a:normAutofit fontScale="6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软件测试：万芳语</a:t>
            </a:r>
          </a:p>
        </p:txBody>
      </p:sp>
      <p:sp>
        <p:nvSpPr>
          <p:cNvPr id="25" name="文本占位符 84"/>
          <p:cNvSpPr txBox="1"/>
          <p:nvPr>
            <p:custDataLst>
              <p:tags r:id="rId8"/>
            </p:custDataLst>
          </p:nvPr>
        </p:nvSpPr>
        <p:spPr>
          <a:xfrm>
            <a:off x="2279650" y="5358765"/>
            <a:ext cx="3613785" cy="1266190"/>
          </a:xfrm>
          <a:prstGeom prst="rect">
            <a:avLst/>
          </a:prstGeom>
        </p:spPr>
        <p:txBody>
          <a:bodyPr vert="horz" lIns="91440" tIns="45720" rIns="91440" bIns="45720" rtlCol="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en-US" altLang="zh-CN"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专注于软件测试工作，运用专业测试方法与工具，对软件功能展开多维度测试，精准捕捉缺陷，提交代码缺陷</a:t>
            </a:r>
            <a:r>
              <a:rPr lang="en-US" altLang="zh-CN"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 </a:t>
            </a:r>
          </a:p>
          <a:p>
            <a:pPr marL="0" marR="0" lvl="0" indent="0" algn="l" defTabSz="914400" rtl="0" eaLnBrk="1" fontAlgn="auto" latinLnBrk="0" hangingPunct="1">
              <a:lnSpc>
                <a:spcPct val="160000"/>
              </a:lnSpc>
              <a:spcBef>
                <a:spcPts val="1000"/>
              </a:spcBef>
              <a:spcAft>
                <a:spcPts val="0"/>
              </a:spcAft>
              <a:buClrTx/>
              <a:buSzTx/>
              <a:buFont typeface="Arial" panose="020B0604020202020204" pitchFamily="34" charset="0"/>
              <a:buNone/>
              <a:defRPr/>
            </a:pPr>
            <a:endParaRPr kumimoji="0" lang="en-US" altLang="zh-CN" sz="1600" b="0" i="0" u="none" strike="noStrike" kern="1200" cap="none" spc="0" normalizeH="0" baseline="0" noProof="0" dirty="0">
              <a:ln>
                <a:noFill/>
              </a:ln>
              <a:solidFill>
                <a:schemeClr val="tx2">
                  <a:alpha val="85000"/>
                </a:schemeClr>
              </a:solidFill>
              <a:effectLst/>
              <a:highlight>
                <a:srgbClr val="FFFFFF"/>
              </a:highlight>
              <a:uLnTx/>
              <a:uFillTx/>
              <a:latin typeface="黑体" panose="02010609060101010101" charset="-122"/>
              <a:ea typeface="黑体" panose="02010609060101010101" charset="-122"/>
              <a:cs typeface="黑体" panose="02010609060101010101" charset="-122"/>
            </a:endParaRPr>
          </a:p>
        </p:txBody>
      </p:sp>
      <p:sp>
        <p:nvSpPr>
          <p:cNvPr id="26" name="文本占位符 71"/>
          <p:cNvSpPr txBox="1"/>
          <p:nvPr>
            <p:custDataLst>
              <p:tags r:id="rId9"/>
            </p:custDataLst>
          </p:nvPr>
        </p:nvSpPr>
        <p:spPr>
          <a:xfrm>
            <a:off x="7478092" y="4201091"/>
            <a:ext cx="1700260" cy="442441"/>
          </a:xfrm>
          <a:prstGeom prst="rect">
            <a:avLst/>
          </a:prstGeom>
        </p:spPr>
        <p:txBody>
          <a:bodyPr vert="horz" lIns="91440" tIns="45720" rIns="91440" bIns="45720" rtlCol="0">
            <a:normAutofit fontScale="67500" lnSpcReduction="200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UI</a:t>
            </a:r>
            <a:r>
              <a:rPr lang="zh-CN" altLang="en-US" dirty="0"/>
              <a:t>设计：何梦蜜</a:t>
            </a:r>
            <a:endParaRPr kumimoji="0" lang="zh-CN" altLang="en-US" sz="24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endParaRPr>
          </a:p>
        </p:txBody>
      </p:sp>
      <p:sp>
        <p:nvSpPr>
          <p:cNvPr id="27" name="文本占位符 84"/>
          <p:cNvSpPr txBox="1"/>
          <p:nvPr>
            <p:custDataLst>
              <p:tags r:id="rId10"/>
            </p:custDataLst>
          </p:nvPr>
        </p:nvSpPr>
        <p:spPr>
          <a:xfrm>
            <a:off x="7478395" y="4515485"/>
            <a:ext cx="3816985" cy="2270125"/>
          </a:xfrm>
          <a:prstGeom prst="rect">
            <a:avLst/>
          </a:prstGeom>
        </p:spPr>
        <p:txBody>
          <a:bodyPr vert="horz" lIns="91440" tIns="45720" rIns="91440" bIns="45720" rtlCol="0">
            <a:norm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defRPr sz="1800" b="0"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en-US" altLang="zh-CN"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聚焦不同人员角色开展</a:t>
            </a:r>
            <a:r>
              <a:rPr lang="en-US" altLang="zh-CN"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 UI </a:t>
            </a:r>
            <a:r>
              <a:rPr lang="en-US" altLang="zh-CN"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设计工作。进行界面布局规划、色彩搭配、交互元素设计，输出贴合功能需求与视觉审美，且具备良好易用性、一致性页面</a:t>
            </a:r>
            <a:r>
              <a:rPr lang="en-US" altLang="zh-CN"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 UI </a:t>
            </a:r>
            <a:r>
              <a:rPr lang="en-US" altLang="zh-CN"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方案，助力提升产品整体交互体验</a:t>
            </a:r>
            <a:r>
              <a:rPr lang="en-US" altLang="zh-CN"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 </a:t>
            </a:r>
            <a:endParaRPr kumimoji="0" lang="en-US" altLang="zh-CN" sz="1600" b="0" i="0" u="none" strike="noStrike" kern="1200" cap="none" spc="0" normalizeH="0" baseline="0" noProof="0" dirty="0">
              <a:ln>
                <a:noFill/>
              </a:ln>
              <a:solidFill>
                <a:schemeClr val="tx2">
                  <a:alpha val="85000"/>
                </a:schemeClr>
              </a:solidFill>
              <a:effectLst/>
              <a:highlight>
                <a:srgbClr val="FFFFFF"/>
              </a:highlight>
              <a:uLnTx/>
              <a:uFillTx/>
              <a:latin typeface="黑体" panose="02010609060101010101" charset="-122"/>
              <a:ea typeface="黑体" panose="02010609060101010101" charset="-122"/>
              <a:cs typeface="黑体" panose="02010609060101010101" charset="-122"/>
            </a:endParaRPr>
          </a:p>
        </p:txBody>
      </p:sp>
      <p:pic>
        <p:nvPicPr>
          <p:cNvPr id="41" name="图片 40"/>
          <p:cNvPicPr>
            <a:picLocks noChangeAspect="1"/>
          </p:cNvPicPr>
          <p:nvPr/>
        </p:nvPicPr>
        <p:blipFill>
          <a:blip r:embed="rId12"/>
          <a:stretch>
            <a:fillRect/>
          </a:stretch>
        </p:blipFill>
        <p:spPr>
          <a:xfrm rot="5400000">
            <a:off x="4229475" y="2815770"/>
            <a:ext cx="776700" cy="995049"/>
          </a:xfrm>
          <a:prstGeom prst="rect">
            <a:avLst/>
          </a:prstGeom>
          <a:scene3d>
            <a:camera prst="orthographicFront">
              <a:rot lat="0" lon="0" rev="4320000"/>
            </a:camera>
            <a:lightRig rig="threePt" dir="t"/>
          </a:scene3d>
        </p:spPr>
      </p:pic>
      <p:pic>
        <p:nvPicPr>
          <p:cNvPr id="50" name="图片 49"/>
          <p:cNvPicPr>
            <a:picLocks noChangeAspect="1"/>
          </p:cNvPicPr>
          <p:nvPr/>
        </p:nvPicPr>
        <p:blipFill>
          <a:blip r:embed="rId12"/>
          <a:stretch>
            <a:fillRect/>
          </a:stretch>
        </p:blipFill>
        <p:spPr>
          <a:xfrm rot="5400000">
            <a:off x="4792477" y="4111914"/>
            <a:ext cx="776700" cy="995049"/>
          </a:xfrm>
          <a:prstGeom prst="rect">
            <a:avLst/>
          </a:prstGeom>
          <a:scene3d>
            <a:camera prst="orthographicFront">
              <a:rot lat="0" lon="0" rev="8640000"/>
            </a:camera>
            <a:lightRig rig="threePt" dir="t"/>
          </a:scene3d>
        </p:spPr>
      </p:pic>
      <p:pic>
        <p:nvPicPr>
          <p:cNvPr id="51" name="图片 50"/>
          <p:cNvPicPr>
            <a:picLocks noChangeAspect="1"/>
          </p:cNvPicPr>
          <p:nvPr/>
        </p:nvPicPr>
        <p:blipFill>
          <a:blip r:embed="rId12"/>
          <a:stretch>
            <a:fillRect/>
          </a:stretch>
        </p:blipFill>
        <p:spPr>
          <a:xfrm rot="5400000">
            <a:off x="6461723" y="2527738"/>
            <a:ext cx="776700" cy="995049"/>
          </a:xfrm>
          <a:prstGeom prst="rect">
            <a:avLst/>
          </a:prstGeom>
          <a:scene3d>
            <a:camera prst="orthographicFront">
              <a:rot lat="0" lon="0" rev="17280000"/>
            </a:camera>
            <a:lightRig rig="threePt" dir="t"/>
          </a:scene3d>
        </p:spPr>
      </p:pic>
      <p:pic>
        <p:nvPicPr>
          <p:cNvPr id="52" name="图片 51"/>
          <p:cNvPicPr>
            <a:picLocks noChangeAspect="1"/>
          </p:cNvPicPr>
          <p:nvPr/>
        </p:nvPicPr>
        <p:blipFill>
          <a:blip r:embed="rId12"/>
          <a:stretch>
            <a:fillRect/>
          </a:stretch>
        </p:blipFill>
        <p:spPr>
          <a:xfrm rot="5400000">
            <a:off x="6232637" y="3983285"/>
            <a:ext cx="776700" cy="995049"/>
          </a:xfrm>
          <a:prstGeom prst="rect">
            <a:avLst/>
          </a:prstGeom>
          <a:scene3d>
            <a:camera prst="orthographicFront">
              <a:rot lat="0" lon="0" rev="12960000"/>
            </a:camera>
            <a:lightRig rig="threePt" dir="t"/>
          </a:scene3d>
        </p:spPr>
      </p:pic>
      <p:pic>
        <p:nvPicPr>
          <p:cNvPr id="53" name="图片 52"/>
          <p:cNvPicPr>
            <a:picLocks noChangeAspect="1"/>
          </p:cNvPicPr>
          <p:nvPr/>
        </p:nvPicPr>
        <p:blipFill>
          <a:blip r:embed="rId12"/>
          <a:stretch>
            <a:fillRect/>
          </a:stretch>
        </p:blipFill>
        <p:spPr>
          <a:xfrm rot="4760292">
            <a:off x="5336696" y="2137800"/>
            <a:ext cx="794407" cy="1017734"/>
          </a:xfrm>
          <a:prstGeom prst="rect">
            <a:avLst/>
          </a:prstGeom>
          <a:scene3d>
            <a:camera prst="orthographicFront">
              <a:rot lat="0" lon="0" rev="0"/>
            </a:camera>
            <a:lightRig rig="threePt" dir="t"/>
          </a:scene3d>
        </p:spPr>
      </p:pic>
      <p:pic>
        <p:nvPicPr>
          <p:cNvPr id="58" name="图片 57"/>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pic>
        <p:nvPicPr>
          <p:cNvPr id="60" name="图片 5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5CDCE-F8D7-DA87-0F98-EC61B00185B7}"/>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64ECF2EA-87D2-7FDA-900D-AAFEE8EDA716}"/>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7D958EDC-4A0A-36D8-2FDA-C8AEAFCDE6D9}"/>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a:extLst>
                <a:ext uri="{FF2B5EF4-FFF2-40B4-BE49-F238E27FC236}">
                  <a16:creationId xmlns:a16="http://schemas.microsoft.com/office/drawing/2014/main" id="{54A5CCEC-18AA-726B-5DF9-1B01369B22E9}"/>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15AF4CEC-E3B5-D2CF-FE32-E6F46ECEE75B}"/>
              </a:ext>
            </a:extLst>
          </p:cNvPr>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67A69A29-AC91-7AE4-5482-07B10D7DEC7B}"/>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敏捷开发</a:t>
            </a:r>
          </a:p>
        </p:txBody>
      </p:sp>
      <p:sp>
        <p:nvSpPr>
          <p:cNvPr id="17" name="文本框 16">
            <a:extLst>
              <a:ext uri="{FF2B5EF4-FFF2-40B4-BE49-F238E27FC236}">
                <a16:creationId xmlns:a16="http://schemas.microsoft.com/office/drawing/2014/main" id="{D1EB17D8-11EE-0146-C485-B6865F4D7D03}"/>
              </a:ext>
            </a:extLst>
          </p:cNvPr>
          <p:cNvSpPr txBox="1"/>
          <p:nvPr/>
        </p:nvSpPr>
        <p:spPr>
          <a:xfrm>
            <a:off x="10505565" y="6398695"/>
            <a:ext cx="886781" cy="369332"/>
          </a:xfrm>
          <a:prstGeom prst="rect">
            <a:avLst/>
          </a:prstGeom>
          <a:noFill/>
        </p:spPr>
        <p:txBody>
          <a:bodyPr wrap="none" rtlCol="0">
            <a:spAutoFit/>
          </a:bodyPr>
          <a:lstStyle/>
          <a:p>
            <a:pPr lvl="0">
              <a:defRPr/>
            </a:pPr>
            <a:r>
              <a:rPr lang="en-US" altLang="zh-CN" b="1" dirty="0">
                <a:solidFill>
                  <a:prstClr val="white">
                    <a:lumMod val="75000"/>
                  </a:prstClr>
                </a:solidFill>
              </a:rPr>
              <a:t>July</a:t>
            </a:r>
            <a:r>
              <a:rPr kumimoji="0" lang="en-US" altLang="zh-CN" sz="1800" b="1" i="0" u="none" strike="noStrike" kern="120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 2</a:t>
            </a:r>
            <a:r>
              <a:rPr lang="en-US" altLang="zh-CN" b="1" baseline="30000" dirty="0" err="1">
                <a:solidFill>
                  <a:prstClr val="white">
                    <a:lumMod val="75000"/>
                  </a:prstClr>
                </a:solidFill>
                <a:latin typeface="Calibri" panose="020F0502020204030204"/>
                <a:ea typeface="宋体" panose="02010600030101010101" pitchFamily="2" charset="-122"/>
              </a:rPr>
              <a:t>nd</a:t>
            </a:r>
            <a:endParaRPr kumimoji="0" lang="zh-CN" altLang="en-US" sz="1800" b="1" i="0" u="none" strike="noStrike" kern="120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58" name="图片 57">
            <a:extLst>
              <a:ext uri="{FF2B5EF4-FFF2-40B4-BE49-F238E27FC236}">
                <a16:creationId xmlns:a16="http://schemas.microsoft.com/office/drawing/2014/main" id="{BFECB57F-1C1A-7C2C-E2E1-64096E75F9C0}"/>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pic>
        <p:nvPicPr>
          <p:cNvPr id="60" name="图片 59">
            <a:extLst>
              <a:ext uri="{FF2B5EF4-FFF2-40B4-BE49-F238E27FC236}">
                <a16:creationId xmlns:a16="http://schemas.microsoft.com/office/drawing/2014/main" id="{9BEDDFC5-E90E-7E31-5906-62233D8BAE3A}"/>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sp>
        <p:nvSpPr>
          <p:cNvPr id="2" name="TextBox 7">
            <a:extLst>
              <a:ext uri="{FF2B5EF4-FFF2-40B4-BE49-F238E27FC236}">
                <a16:creationId xmlns:a16="http://schemas.microsoft.com/office/drawing/2014/main" id="{27C4E54A-9CE6-829A-7A36-46260FEE077A}"/>
              </a:ext>
            </a:extLst>
          </p:cNvPr>
          <p:cNvSpPr txBox="1"/>
          <p:nvPr>
            <p:custDataLst>
              <p:tags r:id="rId1"/>
            </p:custDataLst>
          </p:nvPr>
        </p:nvSpPr>
        <p:spPr>
          <a:xfrm>
            <a:off x="1917618" y="1219334"/>
            <a:ext cx="666750" cy="506914"/>
          </a:xfrm>
          <a:prstGeom prst="rect">
            <a:avLst/>
          </a:prstGeom>
          <a:noFill/>
        </p:spPr>
        <p:txBody>
          <a:bodyPr vert="horz" wrap="none" lIns="0" tIns="0" rIns="0" bIns="0" rtlCol="0" anchor="ctr" anchorCtr="0">
            <a:noAutofit/>
          </a:bodyPr>
          <a:lstStyle/>
          <a:p>
            <a:pPr algn="ctr">
              <a:lnSpc>
                <a:spcPct val="100000"/>
              </a:lnSpc>
              <a:spcBef>
                <a:spcPct val="0"/>
              </a:spcBef>
            </a:pPr>
            <a:r>
              <a:rPr lang="en-US" sz="2400" dirty="0">
                <a:solidFill>
                  <a:srgbClr val="FFFFFF">
                    <a:alpha val="100000"/>
                  </a:srgbClr>
                </a:solidFill>
                <a:latin typeface="Noto Sans SC" panose="020B0200000000000000" charset="-122"/>
                <a:ea typeface="Noto Sans SC" panose="020B0200000000000000" charset="-122"/>
                <a:cs typeface="Noto Sans SC" panose="020B0200000000000000" charset="-122"/>
              </a:rPr>
              <a:t>01</a:t>
            </a:r>
          </a:p>
        </p:txBody>
      </p:sp>
      <p:sp>
        <p:nvSpPr>
          <p:cNvPr id="3" name="TextBox 10">
            <a:extLst>
              <a:ext uri="{FF2B5EF4-FFF2-40B4-BE49-F238E27FC236}">
                <a16:creationId xmlns:a16="http://schemas.microsoft.com/office/drawing/2014/main" id="{FDDDA59A-9020-0EC0-7B26-5C71510FACCF}"/>
              </a:ext>
            </a:extLst>
          </p:cNvPr>
          <p:cNvSpPr txBox="1"/>
          <p:nvPr>
            <p:custDataLst>
              <p:tags r:id="rId2"/>
            </p:custDataLst>
          </p:nvPr>
        </p:nvSpPr>
        <p:spPr>
          <a:xfrm>
            <a:off x="4343400" y="1815465"/>
            <a:ext cx="3336290" cy="883285"/>
          </a:xfrm>
          <a:prstGeom prst="rect">
            <a:avLst/>
          </a:prstGeom>
        </p:spPr>
        <p:txBody>
          <a:bodyPr vert="horz" wrap="square" lIns="123825" tIns="123825" rIns="57150" bIns="123825" rtlCol="0" anchor="t" anchorCtr="0">
            <a:noAutofit/>
          </a:bodyPr>
          <a:lstStyle/>
          <a:p>
            <a:pPr algn="ctr">
              <a:lnSpc>
                <a:spcPct val="120000"/>
              </a:lnSpc>
            </a:pPr>
            <a:r>
              <a:rPr lang="en-US" sz="2400" b="1">
                <a:solidFill>
                  <a:schemeClr val="accent1">
                    <a:alpha val="100000"/>
                  </a:schemeClr>
                </a:solidFill>
                <a:latin typeface="Noto Sans SC" panose="020B0200000000000000" charset="-122"/>
                <a:ea typeface="Noto Sans SC" panose="020B0200000000000000" charset="-122"/>
                <a:cs typeface="Noto Sans SC" panose="020B0200000000000000" charset="-122"/>
              </a:rPr>
              <a:t>需求流转与协作</a:t>
            </a:r>
          </a:p>
        </p:txBody>
      </p:sp>
      <p:sp>
        <p:nvSpPr>
          <p:cNvPr id="9" name="TextBox 12">
            <a:extLst>
              <a:ext uri="{FF2B5EF4-FFF2-40B4-BE49-F238E27FC236}">
                <a16:creationId xmlns:a16="http://schemas.microsoft.com/office/drawing/2014/main" id="{80A975C7-0377-C34F-CD68-3B5D72459483}"/>
              </a:ext>
            </a:extLst>
          </p:cNvPr>
          <p:cNvSpPr txBox="1"/>
          <p:nvPr>
            <p:custDataLst>
              <p:tags r:id="rId3"/>
            </p:custDataLst>
          </p:nvPr>
        </p:nvSpPr>
        <p:spPr>
          <a:xfrm>
            <a:off x="5670550" y="1226820"/>
            <a:ext cx="666750" cy="499745"/>
          </a:xfrm>
          <a:prstGeom prst="rect">
            <a:avLst/>
          </a:prstGeom>
          <a:noFill/>
        </p:spPr>
        <p:txBody>
          <a:bodyPr vert="horz" wrap="none" lIns="0" tIns="0" rIns="0" bIns="0" rtlCol="0" anchor="ctr" anchorCtr="0">
            <a:noAutofit/>
          </a:bodyPr>
          <a:lstStyle/>
          <a:p>
            <a:pPr algn="ctr">
              <a:lnSpc>
                <a:spcPct val="100000"/>
              </a:lnSpc>
              <a:spcBef>
                <a:spcPct val="0"/>
              </a:spcBef>
            </a:pPr>
            <a:r>
              <a:rPr lang="en-US" sz="2400">
                <a:solidFill>
                  <a:srgbClr val="FFFFFF">
                    <a:alpha val="100000"/>
                  </a:srgbClr>
                </a:solidFill>
                <a:latin typeface="Noto Sans SC" panose="020B0200000000000000" charset="-122"/>
                <a:ea typeface="Noto Sans SC" panose="020B0200000000000000" charset="-122"/>
                <a:cs typeface="Noto Sans SC" panose="020B0200000000000000" charset="-122"/>
              </a:rPr>
              <a:t>02</a:t>
            </a:r>
          </a:p>
        </p:txBody>
      </p:sp>
      <p:sp>
        <p:nvSpPr>
          <p:cNvPr id="11" name="TextBox 15">
            <a:extLst>
              <a:ext uri="{FF2B5EF4-FFF2-40B4-BE49-F238E27FC236}">
                <a16:creationId xmlns:a16="http://schemas.microsoft.com/office/drawing/2014/main" id="{A808A170-3BE1-FAF4-8353-3FC41C457F1C}"/>
              </a:ext>
            </a:extLst>
          </p:cNvPr>
          <p:cNvSpPr txBox="1"/>
          <p:nvPr>
            <p:custDataLst>
              <p:tags r:id="rId4"/>
            </p:custDataLst>
          </p:nvPr>
        </p:nvSpPr>
        <p:spPr>
          <a:xfrm>
            <a:off x="8103870" y="1802765"/>
            <a:ext cx="3336290" cy="895985"/>
          </a:xfrm>
          <a:prstGeom prst="rect">
            <a:avLst/>
          </a:prstGeom>
        </p:spPr>
        <p:txBody>
          <a:bodyPr vert="horz" wrap="square" lIns="123825" tIns="123825" rIns="57150" bIns="123825" rtlCol="0" anchor="t" anchorCtr="0">
            <a:noAutofit/>
          </a:bodyPr>
          <a:lstStyle/>
          <a:p>
            <a:pPr algn="ctr">
              <a:lnSpc>
                <a:spcPct val="120000"/>
              </a:lnSpc>
            </a:pPr>
            <a:r>
              <a:rPr lang="en-US" sz="2400" b="1">
                <a:solidFill>
                  <a:schemeClr val="accent1">
                    <a:alpha val="100000"/>
                  </a:schemeClr>
                </a:solidFill>
                <a:latin typeface="Noto Sans SC" panose="020B0200000000000000" charset="-122"/>
                <a:ea typeface="Noto Sans SC" panose="020B0200000000000000" charset="-122"/>
                <a:cs typeface="Noto Sans SC" panose="020B0200000000000000" charset="-122"/>
              </a:rPr>
              <a:t>迭代规划</a:t>
            </a:r>
          </a:p>
        </p:txBody>
      </p:sp>
      <p:sp>
        <p:nvSpPr>
          <p:cNvPr id="12" name="TextBox 17">
            <a:extLst>
              <a:ext uri="{FF2B5EF4-FFF2-40B4-BE49-F238E27FC236}">
                <a16:creationId xmlns:a16="http://schemas.microsoft.com/office/drawing/2014/main" id="{A9B78A36-4284-502F-1DC0-E00E0A90FC1E}"/>
              </a:ext>
            </a:extLst>
          </p:cNvPr>
          <p:cNvSpPr txBox="1"/>
          <p:nvPr>
            <p:custDataLst>
              <p:tags r:id="rId5"/>
            </p:custDataLst>
          </p:nvPr>
        </p:nvSpPr>
        <p:spPr>
          <a:xfrm>
            <a:off x="9438640" y="1226820"/>
            <a:ext cx="666750" cy="499745"/>
          </a:xfrm>
          <a:prstGeom prst="rect">
            <a:avLst/>
          </a:prstGeom>
          <a:noFill/>
        </p:spPr>
        <p:txBody>
          <a:bodyPr vert="horz" wrap="none" lIns="0" tIns="0" rIns="0" bIns="0" rtlCol="0" anchor="ctr" anchorCtr="0">
            <a:noAutofit/>
          </a:bodyPr>
          <a:lstStyle/>
          <a:p>
            <a:pPr algn="ctr">
              <a:lnSpc>
                <a:spcPct val="100000"/>
              </a:lnSpc>
              <a:spcBef>
                <a:spcPct val="0"/>
              </a:spcBef>
            </a:pPr>
            <a:r>
              <a:rPr lang="en-US" sz="2400">
                <a:solidFill>
                  <a:srgbClr val="FFFFFF">
                    <a:alpha val="100000"/>
                  </a:srgbClr>
                </a:solidFill>
                <a:latin typeface="Noto Sans SC" panose="020B0200000000000000" charset="-122"/>
                <a:ea typeface="Noto Sans SC" panose="020B0200000000000000" charset="-122"/>
                <a:cs typeface="Noto Sans SC" panose="020B0200000000000000" charset="-122"/>
              </a:rPr>
              <a:t>03</a:t>
            </a:r>
          </a:p>
        </p:txBody>
      </p:sp>
      <p:sp>
        <p:nvSpPr>
          <p:cNvPr id="13" name="AutoShape 4">
            <a:extLst>
              <a:ext uri="{FF2B5EF4-FFF2-40B4-BE49-F238E27FC236}">
                <a16:creationId xmlns:a16="http://schemas.microsoft.com/office/drawing/2014/main" id="{21D676F8-70C3-E06D-B672-E092C77B015B}"/>
              </a:ext>
            </a:extLst>
          </p:cNvPr>
          <p:cNvSpPr/>
          <p:nvPr>
            <p:custDataLst>
              <p:tags r:id="rId6"/>
            </p:custDataLst>
          </p:nvPr>
        </p:nvSpPr>
        <p:spPr>
          <a:xfrm>
            <a:off x="2070018" y="1295096"/>
            <a:ext cx="666750" cy="666750"/>
          </a:xfrm>
          <a:prstGeom prst="ellipse">
            <a:avLst/>
          </a:prstGeom>
          <a:solidFill>
            <a:schemeClr val="accent1">
              <a:alpha val="100000"/>
            </a:schemeClr>
          </a:solidFill>
        </p:spPr>
      </p:sp>
      <p:sp>
        <p:nvSpPr>
          <p:cNvPr id="16" name="TextBox 7">
            <a:extLst>
              <a:ext uri="{FF2B5EF4-FFF2-40B4-BE49-F238E27FC236}">
                <a16:creationId xmlns:a16="http://schemas.microsoft.com/office/drawing/2014/main" id="{6F026C2E-EE7D-5B7B-7531-28E9AE84FC69}"/>
              </a:ext>
            </a:extLst>
          </p:cNvPr>
          <p:cNvSpPr txBox="1"/>
          <p:nvPr>
            <p:custDataLst>
              <p:tags r:id="rId7"/>
            </p:custDataLst>
          </p:nvPr>
        </p:nvSpPr>
        <p:spPr>
          <a:xfrm>
            <a:off x="2070018" y="1371734"/>
            <a:ext cx="666750" cy="506914"/>
          </a:xfrm>
          <a:prstGeom prst="rect">
            <a:avLst/>
          </a:prstGeom>
          <a:noFill/>
        </p:spPr>
        <p:txBody>
          <a:bodyPr vert="horz" wrap="none" lIns="0" tIns="0" rIns="0" bIns="0" rtlCol="0" anchor="ctr" anchorCtr="0">
            <a:noAutofit/>
          </a:bodyPr>
          <a:lstStyle/>
          <a:p>
            <a:pPr algn="ctr">
              <a:lnSpc>
                <a:spcPct val="100000"/>
              </a:lnSpc>
              <a:spcBef>
                <a:spcPct val="0"/>
              </a:spcBef>
            </a:pPr>
            <a:r>
              <a:rPr lang="en-US" sz="2400" dirty="0">
                <a:solidFill>
                  <a:srgbClr val="FFFFFF">
                    <a:alpha val="100000"/>
                  </a:srgbClr>
                </a:solidFill>
                <a:latin typeface="Noto Sans SC" panose="020B0200000000000000" charset="-122"/>
                <a:ea typeface="Noto Sans SC" panose="020B0200000000000000" charset="-122"/>
                <a:cs typeface="Noto Sans SC" panose="020B0200000000000000" charset="-122"/>
              </a:rPr>
              <a:t>01</a:t>
            </a:r>
          </a:p>
        </p:txBody>
      </p:sp>
      <p:sp>
        <p:nvSpPr>
          <p:cNvPr id="20" name="TextBox 5">
            <a:extLst>
              <a:ext uri="{FF2B5EF4-FFF2-40B4-BE49-F238E27FC236}">
                <a16:creationId xmlns:a16="http://schemas.microsoft.com/office/drawing/2014/main" id="{EDCEE66F-BB8D-9D49-4341-051D5F3074B4}"/>
              </a:ext>
            </a:extLst>
          </p:cNvPr>
          <p:cNvSpPr txBox="1"/>
          <p:nvPr>
            <p:custDataLst>
              <p:tags r:id="rId8"/>
            </p:custDataLst>
          </p:nvPr>
        </p:nvSpPr>
        <p:spPr>
          <a:xfrm>
            <a:off x="700917" y="2037608"/>
            <a:ext cx="3336290" cy="731520"/>
          </a:xfrm>
          <a:prstGeom prst="rect">
            <a:avLst/>
          </a:prstGeom>
        </p:spPr>
        <p:txBody>
          <a:bodyPr vert="horz" wrap="square" lIns="123825" tIns="123825" rIns="57150" bIns="123825" rtlCol="0" anchor="t" anchorCtr="0">
            <a:noAutofit/>
          </a:bodyPr>
          <a:lstStyle/>
          <a:p>
            <a:pPr algn="ctr">
              <a:lnSpc>
                <a:spcPct val="120000"/>
              </a:lnSpc>
            </a:pPr>
            <a:r>
              <a:rPr lang="en-US" sz="2400" b="1" dirty="0" err="1">
                <a:solidFill>
                  <a:schemeClr val="accent1">
                    <a:alpha val="100000"/>
                  </a:schemeClr>
                </a:solidFill>
                <a:latin typeface="Noto Sans SC" panose="020B0200000000000000" charset="-122"/>
                <a:ea typeface="Noto Sans SC" panose="020B0200000000000000" charset="-122"/>
                <a:cs typeface="Noto Sans SC" panose="020B0200000000000000" charset="-122"/>
              </a:rPr>
              <a:t>敏捷开发方法</a:t>
            </a:r>
            <a:endParaRPr lang="en-US" sz="2400" b="1" dirty="0">
              <a:solidFill>
                <a:schemeClr val="accent1">
                  <a:alpha val="100000"/>
                </a:schemeClr>
              </a:solidFill>
              <a:latin typeface="Noto Sans SC" panose="020B0200000000000000" charset="-122"/>
              <a:ea typeface="Noto Sans SC" panose="020B0200000000000000" charset="-122"/>
              <a:cs typeface="Noto Sans SC" panose="020B0200000000000000" charset="-122"/>
            </a:endParaRPr>
          </a:p>
        </p:txBody>
      </p:sp>
      <p:sp>
        <p:nvSpPr>
          <p:cNvPr id="23" name="TextBox 6">
            <a:extLst>
              <a:ext uri="{FF2B5EF4-FFF2-40B4-BE49-F238E27FC236}">
                <a16:creationId xmlns:a16="http://schemas.microsoft.com/office/drawing/2014/main" id="{75B234B0-A182-ABD3-455D-53D2A1F0E8FC}"/>
              </a:ext>
            </a:extLst>
          </p:cNvPr>
          <p:cNvSpPr txBox="1"/>
          <p:nvPr>
            <p:custDataLst>
              <p:tags r:id="rId9"/>
            </p:custDataLst>
          </p:nvPr>
        </p:nvSpPr>
        <p:spPr>
          <a:xfrm>
            <a:off x="701910" y="2769128"/>
            <a:ext cx="3402965" cy="1560195"/>
          </a:xfrm>
          <a:prstGeom prst="rect">
            <a:avLst/>
          </a:prstGeom>
        </p:spPr>
        <p:txBody>
          <a:bodyPr vert="horz" wrap="square" lIns="123825" tIns="123825" rIns="57150" bIns="123825" rtlCol="0" anchor="t" anchorCtr="0">
            <a:noAutofit/>
          </a:bodyPr>
          <a:lstStyle/>
          <a:p>
            <a:pPr algn="l">
              <a:lnSpc>
                <a:spcPct val="140000"/>
              </a:lnSpc>
            </a:pP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我们借助</a:t>
            </a:r>
            <a:r>
              <a:rPr 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 TAPD </a:t>
            </a: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平台，以敏捷开发模式，让需求管理、缺陷跟踪与团队协作更顺畅，接下来分享实践过程</a:t>
            </a:r>
            <a:r>
              <a:rPr 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a:t>
            </a:r>
          </a:p>
        </p:txBody>
      </p:sp>
      <p:sp>
        <p:nvSpPr>
          <p:cNvPr id="28" name="TextBox 11">
            <a:extLst>
              <a:ext uri="{FF2B5EF4-FFF2-40B4-BE49-F238E27FC236}">
                <a16:creationId xmlns:a16="http://schemas.microsoft.com/office/drawing/2014/main" id="{BB0CE0E1-FF59-3D93-ECF8-ABEEB97C708B}"/>
              </a:ext>
            </a:extLst>
          </p:cNvPr>
          <p:cNvSpPr txBox="1"/>
          <p:nvPr>
            <p:custDataLst>
              <p:tags r:id="rId10"/>
            </p:custDataLst>
          </p:nvPr>
        </p:nvSpPr>
        <p:spPr>
          <a:xfrm>
            <a:off x="4529055" y="2646410"/>
            <a:ext cx="3402965" cy="1482725"/>
          </a:xfrm>
          <a:prstGeom prst="rect">
            <a:avLst/>
          </a:prstGeom>
        </p:spPr>
        <p:txBody>
          <a:bodyPr vert="horz" wrap="square" lIns="123825" tIns="123825" rIns="57150" bIns="123825" rtlCol="0" anchor="t" anchorCtr="0">
            <a:noAutofit/>
          </a:bodyPr>
          <a:lstStyle/>
          <a:p>
            <a:pPr>
              <a:lnSpc>
                <a:spcPct val="100000"/>
              </a:lnSpc>
              <a:spcBef>
                <a:spcPts val="375"/>
              </a:spcBef>
            </a:pP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需求经确认后，关联到迭代计划，分配给对应处理人从</a:t>
            </a:r>
            <a:r>
              <a:rPr 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 “</a:t>
            </a: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创建</a:t>
            </a:r>
            <a:r>
              <a:rPr 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 到 “</a:t>
            </a: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开发中</a:t>
            </a:r>
            <a:r>
              <a:rPr 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a:t>
            </a: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团队成员在</a:t>
            </a:r>
            <a:r>
              <a:rPr 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 TAPD </a:t>
            </a: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实时同步进展，保障需求精准落地</a:t>
            </a:r>
            <a:r>
              <a:rPr 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a:t>
            </a:r>
          </a:p>
        </p:txBody>
      </p:sp>
      <p:sp>
        <p:nvSpPr>
          <p:cNvPr id="29" name="AutoShape 9">
            <a:extLst>
              <a:ext uri="{FF2B5EF4-FFF2-40B4-BE49-F238E27FC236}">
                <a16:creationId xmlns:a16="http://schemas.microsoft.com/office/drawing/2014/main" id="{A6D5B600-EA21-C1BA-CDEA-0BE9037CC245}"/>
              </a:ext>
            </a:extLst>
          </p:cNvPr>
          <p:cNvSpPr/>
          <p:nvPr>
            <p:custDataLst>
              <p:tags r:id="rId11"/>
            </p:custDataLst>
          </p:nvPr>
        </p:nvSpPr>
        <p:spPr>
          <a:xfrm>
            <a:off x="5830362" y="1295123"/>
            <a:ext cx="666750" cy="666750"/>
          </a:xfrm>
          <a:prstGeom prst="ellipse">
            <a:avLst/>
          </a:prstGeom>
          <a:solidFill>
            <a:schemeClr val="accent1">
              <a:alpha val="100000"/>
            </a:schemeClr>
          </a:solidFill>
        </p:spPr>
      </p:sp>
      <p:sp>
        <p:nvSpPr>
          <p:cNvPr id="30" name="TextBox 12">
            <a:extLst>
              <a:ext uri="{FF2B5EF4-FFF2-40B4-BE49-F238E27FC236}">
                <a16:creationId xmlns:a16="http://schemas.microsoft.com/office/drawing/2014/main" id="{7C89066B-B25A-653C-F1F8-360B8E64083B}"/>
              </a:ext>
            </a:extLst>
          </p:cNvPr>
          <p:cNvSpPr txBox="1"/>
          <p:nvPr>
            <p:custDataLst>
              <p:tags r:id="rId12"/>
            </p:custDataLst>
          </p:nvPr>
        </p:nvSpPr>
        <p:spPr>
          <a:xfrm>
            <a:off x="5822950" y="1379220"/>
            <a:ext cx="666750" cy="499745"/>
          </a:xfrm>
          <a:prstGeom prst="rect">
            <a:avLst/>
          </a:prstGeom>
          <a:noFill/>
        </p:spPr>
        <p:txBody>
          <a:bodyPr vert="horz" wrap="none" lIns="0" tIns="0" rIns="0" bIns="0" rtlCol="0" anchor="ctr" anchorCtr="0">
            <a:noAutofit/>
          </a:bodyPr>
          <a:lstStyle/>
          <a:p>
            <a:pPr algn="ctr">
              <a:lnSpc>
                <a:spcPct val="100000"/>
              </a:lnSpc>
              <a:spcBef>
                <a:spcPct val="0"/>
              </a:spcBef>
            </a:pPr>
            <a:r>
              <a:rPr lang="en-US" sz="2400">
                <a:solidFill>
                  <a:srgbClr val="FFFFFF">
                    <a:alpha val="100000"/>
                  </a:srgbClr>
                </a:solidFill>
                <a:latin typeface="Noto Sans SC" panose="020B0200000000000000" charset="-122"/>
                <a:ea typeface="Noto Sans SC" panose="020B0200000000000000" charset="-122"/>
                <a:cs typeface="Noto Sans SC" panose="020B0200000000000000" charset="-122"/>
              </a:rPr>
              <a:t>02</a:t>
            </a:r>
          </a:p>
        </p:txBody>
      </p:sp>
      <p:sp>
        <p:nvSpPr>
          <p:cNvPr id="31" name="TextBox 16">
            <a:extLst>
              <a:ext uri="{FF2B5EF4-FFF2-40B4-BE49-F238E27FC236}">
                <a16:creationId xmlns:a16="http://schemas.microsoft.com/office/drawing/2014/main" id="{15827D48-BC13-2B5D-B1CD-68C8F22DD9C9}"/>
              </a:ext>
            </a:extLst>
          </p:cNvPr>
          <p:cNvSpPr txBox="1"/>
          <p:nvPr>
            <p:custDataLst>
              <p:tags r:id="rId13"/>
            </p:custDataLst>
          </p:nvPr>
        </p:nvSpPr>
        <p:spPr>
          <a:xfrm>
            <a:off x="8209045" y="2534650"/>
            <a:ext cx="3402965" cy="1594485"/>
          </a:xfrm>
          <a:prstGeom prst="rect">
            <a:avLst/>
          </a:prstGeom>
        </p:spPr>
        <p:txBody>
          <a:bodyPr vert="horz" wrap="square" lIns="123825" tIns="123825" rIns="57150" bIns="123825" rtlCol="0" anchor="t" anchorCtr="0">
            <a:noAutofit/>
          </a:bodyPr>
          <a:lstStyle/>
          <a:p>
            <a:pPr algn="l">
              <a:lnSpc>
                <a:spcPct val="140000"/>
              </a:lnSpc>
            </a:pP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依托</a:t>
            </a:r>
            <a:r>
              <a:rPr 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 </a:t>
            </a: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TAPD“迭代”模块，结合需求优先级，规划每个冲刺内容</a:t>
            </a:r>
            <a:r>
              <a:rPr lang="zh-CN" alt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a:t>
            </a:r>
            <a:r>
              <a:rPr lang="en-US" sz="1600" dirty="0" err="1">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把高优先级需求纳入近期迭代，以短周期迭代快速验证、交付</a:t>
            </a:r>
            <a:r>
              <a:rPr lang="en-US" sz="1600" dirty="0">
                <a:solidFill>
                  <a:schemeClr val="tx2">
                    <a:alpha val="85000"/>
                  </a:schemeClr>
                </a:solidFill>
                <a:highlight>
                  <a:srgbClr val="FFFFFF"/>
                </a:highlight>
                <a:latin typeface="黑体" panose="02010609060101010101" charset="-122"/>
                <a:ea typeface="黑体" panose="02010609060101010101" charset="-122"/>
                <a:cs typeface="黑体" panose="02010609060101010101" charset="-122"/>
              </a:rPr>
              <a:t>。</a:t>
            </a:r>
          </a:p>
        </p:txBody>
      </p:sp>
      <p:sp>
        <p:nvSpPr>
          <p:cNvPr id="33" name="AutoShape 14">
            <a:extLst>
              <a:ext uri="{FF2B5EF4-FFF2-40B4-BE49-F238E27FC236}">
                <a16:creationId xmlns:a16="http://schemas.microsoft.com/office/drawing/2014/main" id="{E058311A-B860-CFD0-D7FE-A459FB1FD7E4}"/>
              </a:ext>
            </a:extLst>
          </p:cNvPr>
          <p:cNvSpPr/>
          <p:nvPr>
            <p:custDataLst>
              <p:tags r:id="rId14"/>
            </p:custDataLst>
          </p:nvPr>
        </p:nvSpPr>
        <p:spPr>
          <a:xfrm>
            <a:off x="9590818" y="1295123"/>
            <a:ext cx="666750" cy="666750"/>
          </a:xfrm>
          <a:prstGeom prst="ellipse">
            <a:avLst/>
          </a:prstGeom>
          <a:solidFill>
            <a:schemeClr val="accent1">
              <a:alpha val="100000"/>
            </a:schemeClr>
          </a:solidFill>
        </p:spPr>
      </p:sp>
      <p:sp>
        <p:nvSpPr>
          <p:cNvPr id="34" name="TextBox 17">
            <a:extLst>
              <a:ext uri="{FF2B5EF4-FFF2-40B4-BE49-F238E27FC236}">
                <a16:creationId xmlns:a16="http://schemas.microsoft.com/office/drawing/2014/main" id="{935AA8C2-444B-17E0-C69C-E517D5208E37}"/>
              </a:ext>
            </a:extLst>
          </p:cNvPr>
          <p:cNvSpPr txBox="1"/>
          <p:nvPr>
            <p:custDataLst>
              <p:tags r:id="rId15"/>
            </p:custDataLst>
          </p:nvPr>
        </p:nvSpPr>
        <p:spPr>
          <a:xfrm>
            <a:off x="9591040" y="1379220"/>
            <a:ext cx="666750" cy="499745"/>
          </a:xfrm>
          <a:prstGeom prst="rect">
            <a:avLst/>
          </a:prstGeom>
          <a:noFill/>
        </p:spPr>
        <p:txBody>
          <a:bodyPr vert="horz" wrap="none" lIns="0" tIns="0" rIns="0" bIns="0" rtlCol="0" anchor="ctr" anchorCtr="0">
            <a:noAutofit/>
          </a:bodyPr>
          <a:lstStyle/>
          <a:p>
            <a:pPr algn="ctr">
              <a:lnSpc>
                <a:spcPct val="100000"/>
              </a:lnSpc>
              <a:spcBef>
                <a:spcPct val="0"/>
              </a:spcBef>
            </a:pPr>
            <a:r>
              <a:rPr lang="en-US" sz="2400">
                <a:solidFill>
                  <a:srgbClr val="FFFFFF">
                    <a:alpha val="100000"/>
                  </a:srgbClr>
                </a:solidFill>
                <a:latin typeface="Noto Sans SC" panose="020B0200000000000000" charset="-122"/>
                <a:ea typeface="Noto Sans SC" panose="020B0200000000000000" charset="-122"/>
                <a:cs typeface="Noto Sans SC" panose="020B0200000000000000" charset="-122"/>
              </a:rPr>
              <a:t>03</a:t>
            </a:r>
          </a:p>
        </p:txBody>
      </p:sp>
    </p:spTree>
    <p:extLst>
      <p:ext uri="{BB962C8B-B14F-4D97-AF65-F5344CB8AC3E}">
        <p14:creationId xmlns:p14="http://schemas.microsoft.com/office/powerpoint/2010/main" val="1143490370"/>
      </p:ext>
    </p:extLst>
  </p:cSld>
  <p:clrMapOvr>
    <a:masterClrMapping/>
  </p:clrMapOvr>
  <mc:AlternateContent xmlns:mc="http://schemas.openxmlformats.org/markup-compatibility/2006" xmlns:p14="http://schemas.microsoft.com/office/powerpoint/2010/main">
    <mc:Choice Requires="p14">
      <p:transition spd="slow" p14:dur="1600"/>
    </mc:Choice>
    <mc:Fallback xmlns="">
      <p:transition spd="slow"/>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D6ADB4-AE38-4975-B7C0-72D6B87A2E99}"/>
            </a:ext>
          </a:extLst>
        </p:cNvPr>
        <p:cNvGrpSpPr/>
        <p:nvPr/>
      </p:nvGrpSpPr>
      <p:grpSpPr>
        <a:xfrm>
          <a:off x="0" y="0"/>
          <a:ext cx="0" cy="0"/>
          <a:chOff x="0" y="0"/>
          <a:chExt cx="0" cy="0"/>
        </a:xfrm>
      </p:grpSpPr>
      <p:grpSp>
        <p:nvGrpSpPr>
          <p:cNvPr id="4" name="组合 3">
            <a:extLst>
              <a:ext uri="{FF2B5EF4-FFF2-40B4-BE49-F238E27FC236}">
                <a16:creationId xmlns:a16="http://schemas.microsoft.com/office/drawing/2014/main" id="{60147F6D-3F20-D8CB-AB3A-D57B84F62CB9}"/>
              </a:ext>
            </a:extLst>
          </p:cNvPr>
          <p:cNvGrpSpPr/>
          <p:nvPr/>
        </p:nvGrpSpPr>
        <p:grpSpPr>
          <a:xfrm>
            <a:off x="335361" y="116633"/>
            <a:ext cx="629872" cy="612768"/>
            <a:chOff x="3070727" y="196457"/>
            <a:chExt cx="692047" cy="673255"/>
          </a:xfrm>
        </p:grpSpPr>
        <p:sp>
          <p:nvSpPr>
            <p:cNvPr id="5" name="平行四边形 4">
              <a:extLst>
                <a:ext uri="{FF2B5EF4-FFF2-40B4-BE49-F238E27FC236}">
                  <a16:creationId xmlns:a16="http://schemas.microsoft.com/office/drawing/2014/main" id="{DE50CFFF-D1E5-A5B5-781D-C3C82F0EEB3D}"/>
                </a:ext>
              </a:extLst>
            </p:cNvPr>
            <p:cNvSpPr/>
            <p:nvPr/>
          </p:nvSpPr>
          <p:spPr>
            <a:xfrm>
              <a:off x="3070727" y="196457"/>
              <a:ext cx="629587" cy="612775"/>
            </a:xfrm>
            <a:prstGeom prst="parallelogram">
              <a:avLst/>
            </a:prstGeom>
            <a:solidFill>
              <a:srgbClr val="024282"/>
            </a:solid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6" name="平行四边形 5">
              <a:extLst>
                <a:ext uri="{FF2B5EF4-FFF2-40B4-BE49-F238E27FC236}">
                  <a16:creationId xmlns:a16="http://schemas.microsoft.com/office/drawing/2014/main" id="{F2E49A20-E454-304C-2BA9-E8B519BA4BBF}"/>
                </a:ext>
              </a:extLst>
            </p:cNvPr>
            <p:cNvSpPr/>
            <p:nvPr/>
          </p:nvSpPr>
          <p:spPr>
            <a:xfrm>
              <a:off x="3133187" y="256937"/>
              <a:ext cx="629587" cy="612775"/>
            </a:xfrm>
            <a:prstGeom prst="parallelogram">
              <a:avLst/>
            </a:prstGeom>
            <a:noFill/>
            <a:ln>
              <a:solidFill>
                <a:srgbClr val="02428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grpSp>
      <p:cxnSp>
        <p:nvCxnSpPr>
          <p:cNvPr id="7" name="直接连接符 6">
            <a:extLst>
              <a:ext uri="{FF2B5EF4-FFF2-40B4-BE49-F238E27FC236}">
                <a16:creationId xmlns:a16="http://schemas.microsoft.com/office/drawing/2014/main" id="{0C59C1D4-FA33-45FF-35BB-28B2A6791EA3}"/>
              </a:ext>
            </a:extLst>
          </p:cNvPr>
          <p:cNvCxnSpPr/>
          <p:nvPr/>
        </p:nvCxnSpPr>
        <p:spPr>
          <a:xfrm>
            <a:off x="367840" y="809674"/>
            <a:ext cx="11488800" cy="0"/>
          </a:xfrm>
          <a:prstGeom prst="line">
            <a:avLst/>
          </a:prstGeom>
          <a:ln w="9525">
            <a:solidFill>
              <a:srgbClr val="024282"/>
            </a:solidFill>
          </a:ln>
        </p:spPr>
        <p:style>
          <a:lnRef idx="1">
            <a:schemeClr val="accent1"/>
          </a:lnRef>
          <a:fillRef idx="0">
            <a:schemeClr val="accent1"/>
          </a:fillRef>
          <a:effectRef idx="0">
            <a:schemeClr val="accent1"/>
          </a:effectRef>
          <a:fontRef idx="minor">
            <a:schemeClr val="tx1"/>
          </a:fontRef>
        </p:style>
      </p:cxnSp>
      <p:sp>
        <p:nvSpPr>
          <p:cNvPr id="10" name="文本占位符 5">
            <a:extLst>
              <a:ext uri="{FF2B5EF4-FFF2-40B4-BE49-F238E27FC236}">
                <a16:creationId xmlns:a16="http://schemas.microsoft.com/office/drawing/2014/main" id="{03671372-1F25-A4FF-1BD4-9CFC499E1B9A}"/>
              </a:ext>
            </a:extLst>
          </p:cNvPr>
          <p:cNvSpPr txBox="1"/>
          <p:nvPr/>
        </p:nvSpPr>
        <p:spPr>
          <a:xfrm>
            <a:off x="1127448" y="193957"/>
            <a:ext cx="5040313" cy="61277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3200" b="1" kern="1200">
                <a:solidFill>
                  <a:srgbClr val="024282"/>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zh-CN" altLang="en-US" sz="3200" b="1" i="0" u="none" strike="noStrike" kern="1200" cap="none" spc="0" normalizeH="0" baseline="0" noProof="0" dirty="0">
                <a:ln>
                  <a:noFill/>
                </a:ln>
                <a:solidFill>
                  <a:srgbClr val="024282"/>
                </a:solidFill>
                <a:effectLst/>
                <a:uLnTx/>
                <a:uFillTx/>
                <a:latin typeface="微软雅黑" panose="020B0503020204020204" pitchFamily="34" charset="-122"/>
                <a:ea typeface="微软雅黑" panose="020B0503020204020204" pitchFamily="34" charset="-122"/>
                <a:cs typeface="+mn-cs"/>
              </a:rPr>
              <a:t>敏捷开发</a:t>
            </a:r>
          </a:p>
        </p:txBody>
      </p:sp>
      <p:sp>
        <p:nvSpPr>
          <p:cNvPr id="17" name="文本框 16">
            <a:extLst>
              <a:ext uri="{FF2B5EF4-FFF2-40B4-BE49-F238E27FC236}">
                <a16:creationId xmlns:a16="http://schemas.microsoft.com/office/drawing/2014/main" id="{2B07BA6A-C5E2-D3EE-7BBF-1AC8CCED4AE3}"/>
              </a:ext>
            </a:extLst>
          </p:cNvPr>
          <p:cNvSpPr txBox="1"/>
          <p:nvPr/>
        </p:nvSpPr>
        <p:spPr>
          <a:xfrm>
            <a:off x="10505565" y="6398695"/>
            <a:ext cx="886781" cy="369332"/>
          </a:xfrm>
          <a:prstGeom prst="rect">
            <a:avLst/>
          </a:prstGeom>
          <a:noFill/>
        </p:spPr>
        <p:txBody>
          <a:bodyPr wrap="none" rtlCol="0">
            <a:spAutoFit/>
          </a:bodyPr>
          <a:lstStyle/>
          <a:p>
            <a:pPr lvl="0">
              <a:defRPr/>
            </a:pPr>
            <a:r>
              <a:rPr lang="en-US" altLang="zh-CN" b="1" dirty="0">
                <a:solidFill>
                  <a:prstClr val="white">
                    <a:lumMod val="75000"/>
                  </a:prstClr>
                </a:solidFill>
              </a:rPr>
              <a:t>July</a:t>
            </a:r>
            <a:r>
              <a:rPr kumimoji="0" lang="en-US" altLang="zh-CN" sz="1800" b="1" i="0" u="none" strike="noStrike" kern="1200" cap="none" spc="0" normalizeH="0" baseline="0" noProof="0" dirty="0">
                <a:ln>
                  <a:noFill/>
                </a:ln>
                <a:solidFill>
                  <a:prstClr val="white">
                    <a:lumMod val="75000"/>
                  </a:prstClr>
                </a:solidFill>
                <a:effectLst/>
                <a:uLnTx/>
                <a:uFillTx/>
                <a:latin typeface="Calibri" panose="020F0502020204030204"/>
                <a:ea typeface="宋体" panose="02010600030101010101" pitchFamily="2" charset="-122"/>
                <a:cs typeface="+mn-cs"/>
              </a:rPr>
              <a:t> 2</a:t>
            </a:r>
            <a:r>
              <a:rPr lang="en-US" altLang="zh-CN" b="1" baseline="30000" dirty="0" err="1">
                <a:solidFill>
                  <a:prstClr val="white">
                    <a:lumMod val="75000"/>
                  </a:prstClr>
                </a:solidFill>
                <a:latin typeface="Calibri" panose="020F0502020204030204"/>
                <a:ea typeface="宋体" panose="02010600030101010101" pitchFamily="2" charset="-122"/>
              </a:rPr>
              <a:t>nd</a:t>
            </a:r>
            <a:endParaRPr kumimoji="0" lang="zh-CN" altLang="en-US" sz="1800" b="1" i="0" u="none" strike="noStrike" kern="1200" cap="none" spc="0" normalizeH="0" baseline="30000" noProof="0" dirty="0">
              <a:ln>
                <a:noFill/>
              </a:ln>
              <a:solidFill>
                <a:prstClr val="white">
                  <a:lumMod val="75000"/>
                </a:prstClr>
              </a:solidFill>
              <a:effectLst/>
              <a:uLnTx/>
              <a:uFillTx/>
              <a:latin typeface="Calibri" panose="020F0502020204030204"/>
              <a:ea typeface="宋体" panose="02010600030101010101" pitchFamily="2" charset="-122"/>
              <a:cs typeface="+mn-cs"/>
            </a:endParaRPr>
          </a:p>
        </p:txBody>
      </p:sp>
      <p:pic>
        <p:nvPicPr>
          <p:cNvPr id="58" name="图片 57">
            <a:extLst>
              <a:ext uri="{FF2B5EF4-FFF2-40B4-BE49-F238E27FC236}">
                <a16:creationId xmlns:a16="http://schemas.microsoft.com/office/drawing/2014/main" id="{BF39DAEB-1F46-E18B-4AF3-1DE4F433A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5450" y="190983"/>
            <a:ext cx="731583" cy="615749"/>
          </a:xfrm>
          <a:prstGeom prst="rect">
            <a:avLst/>
          </a:prstGeom>
        </p:spPr>
      </p:pic>
      <p:pic>
        <p:nvPicPr>
          <p:cNvPr id="60" name="图片 59">
            <a:extLst>
              <a:ext uri="{FF2B5EF4-FFF2-40B4-BE49-F238E27FC236}">
                <a16:creationId xmlns:a16="http://schemas.microsoft.com/office/drawing/2014/main" id="{7FF42D52-80D3-248F-6C4E-A45B4B5545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280" y="260648"/>
            <a:ext cx="3499407" cy="408467"/>
          </a:xfrm>
          <a:prstGeom prst="rect">
            <a:avLst/>
          </a:prstGeom>
        </p:spPr>
      </p:pic>
      <p:pic>
        <p:nvPicPr>
          <p:cNvPr id="14" name="图片 13">
            <a:extLst>
              <a:ext uri="{FF2B5EF4-FFF2-40B4-BE49-F238E27FC236}">
                <a16:creationId xmlns:a16="http://schemas.microsoft.com/office/drawing/2014/main" id="{E3D7A677-8069-F825-EB9A-5350167B9569}"/>
              </a:ext>
            </a:extLst>
          </p:cNvPr>
          <p:cNvPicPr>
            <a:picLocks noChangeAspect="1"/>
          </p:cNvPicPr>
          <p:nvPr/>
        </p:nvPicPr>
        <p:blipFill>
          <a:blip r:embed="rId4"/>
          <a:stretch>
            <a:fillRect/>
          </a:stretch>
        </p:blipFill>
        <p:spPr>
          <a:xfrm>
            <a:off x="191344" y="1268759"/>
            <a:ext cx="7651260" cy="4536497"/>
          </a:xfrm>
          <a:prstGeom prst="rect">
            <a:avLst/>
          </a:prstGeom>
        </p:spPr>
      </p:pic>
      <p:pic>
        <p:nvPicPr>
          <p:cNvPr id="18" name="图片 17">
            <a:extLst>
              <a:ext uri="{FF2B5EF4-FFF2-40B4-BE49-F238E27FC236}">
                <a16:creationId xmlns:a16="http://schemas.microsoft.com/office/drawing/2014/main" id="{DC1C2CAB-D841-B3C0-C16F-44CB8CB80DA9}"/>
              </a:ext>
            </a:extLst>
          </p:cNvPr>
          <p:cNvPicPr>
            <a:picLocks noChangeAspect="1"/>
          </p:cNvPicPr>
          <p:nvPr/>
        </p:nvPicPr>
        <p:blipFill>
          <a:blip r:embed="rId5"/>
          <a:stretch>
            <a:fillRect/>
          </a:stretch>
        </p:blipFill>
        <p:spPr>
          <a:xfrm>
            <a:off x="7978107" y="1628800"/>
            <a:ext cx="4034719" cy="3327475"/>
          </a:xfrm>
          <a:prstGeom prst="rect">
            <a:avLst/>
          </a:prstGeom>
        </p:spPr>
      </p:pic>
    </p:spTree>
    <p:extLst>
      <p:ext uri="{BB962C8B-B14F-4D97-AF65-F5344CB8AC3E}">
        <p14:creationId xmlns:p14="http://schemas.microsoft.com/office/powerpoint/2010/main" val="56497794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M0Y2Q5Njk0OTJhN2Y1MmY5NWMyY2ZhNzE0ODVjNTYifQ=="/>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100.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01.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02.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03.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04.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05.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06.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07.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08.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09.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110.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1.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2.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3.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4.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5.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6.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7.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8.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19.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120.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21.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41.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42.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43.xml><?xml version="1.0" encoding="utf-8"?>
<p:tagLst xmlns:a="http://schemas.openxmlformats.org/drawingml/2006/main" xmlns:r="http://schemas.openxmlformats.org/officeDocument/2006/relationships" xmlns:p="http://schemas.openxmlformats.org/presentationml/2006/main">
  <p:tag name="KSO_WM_DIAGRAM_VIRTUALLY_FRAME" val="{&quot;height&quot;:388.93480314960635,&quot;left&quot;:474.3068503937008,&quot;top&quot;:91.93984251968503,&quot;width&quot;:464.9567716535433}"/>
</p:tagLst>
</file>

<file path=ppt/tags/tag44.xml><?xml version="1.0" encoding="utf-8"?>
<p:tagLst xmlns:a="http://schemas.openxmlformats.org/drawingml/2006/main" xmlns:r="http://schemas.openxmlformats.org/officeDocument/2006/relationships" xmlns:p="http://schemas.openxmlformats.org/presentationml/2006/main">
  <p:tag name="KSO_WM_DIAGRAM_VIRTUALLY_FRAME" val="{&quot;height&quot;:392.1091338582677,&quot;left&quot;:41.98818897637795,&quot;top&quot;:89.98425196850394,&quot;width&quot;:403.8850393700788}"/>
</p:tagLst>
</file>

<file path=ppt/tags/tag45.xml><?xml version="1.0" encoding="utf-8"?>
<p:tagLst xmlns:a="http://schemas.openxmlformats.org/drawingml/2006/main" xmlns:r="http://schemas.openxmlformats.org/officeDocument/2006/relationships" xmlns:p="http://schemas.openxmlformats.org/presentationml/2006/main">
  <p:tag name="KSO_WM_DIAGRAM_VIRTUALLY_FRAME" val="{&quot;height&quot;:392.1091338582677,&quot;left&quot;:41.98818897637795,&quot;top&quot;:89.98425196850394,&quot;width&quot;:403.8850393700788}"/>
</p:tagLst>
</file>

<file path=ppt/tags/tag46.xml><?xml version="1.0" encoding="utf-8"?>
<p:tagLst xmlns:a="http://schemas.openxmlformats.org/drawingml/2006/main" xmlns:r="http://schemas.openxmlformats.org/officeDocument/2006/relationships" xmlns:p="http://schemas.openxmlformats.org/presentationml/2006/main">
  <p:tag name="KSO_WM_DIAGRAM_VIRTUALLY_FRAME" val="{&quot;height&quot;:392.1091338582677,&quot;left&quot;:41.98818897637795,&quot;top&quot;:89.98425196850394,&quot;width&quot;:403.8850393700788}"/>
</p:tagLst>
</file>

<file path=ppt/tags/tag47.xml><?xml version="1.0" encoding="utf-8"?>
<p:tagLst xmlns:a="http://schemas.openxmlformats.org/drawingml/2006/main" xmlns:r="http://schemas.openxmlformats.org/officeDocument/2006/relationships" xmlns:p="http://schemas.openxmlformats.org/presentationml/2006/main">
  <p:tag name="KSO_WM_DIAGRAM_VIRTUALLY_FRAME" val="{&quot;height&quot;:392.1091338582677,&quot;left&quot;:41.98818897637795,&quot;top&quot;:89.98425196850394,&quot;width&quot;:403.8850393700788}"/>
</p:tagLst>
</file>

<file path=ppt/tags/tag48.xml><?xml version="1.0" encoding="utf-8"?>
<p:tagLst xmlns:a="http://schemas.openxmlformats.org/drawingml/2006/main" xmlns:r="http://schemas.openxmlformats.org/officeDocument/2006/relationships" xmlns:p="http://schemas.openxmlformats.org/presentationml/2006/main">
  <p:tag name="KSO_WM_DIAGRAM_VIRTUALLY_FRAME" val="{&quot;height&quot;:392.1091338582677,&quot;left&quot;:41.98818897637795,&quot;top&quot;:89.98425196850394,&quot;width&quot;:403.8850393700788}"/>
</p:tagLst>
</file>

<file path=ppt/tags/tag49.xml><?xml version="1.0" encoding="utf-8"?>
<p:tagLst xmlns:a="http://schemas.openxmlformats.org/drawingml/2006/main" xmlns:r="http://schemas.openxmlformats.org/officeDocument/2006/relationships" xmlns:p="http://schemas.openxmlformats.org/presentationml/2006/main">
  <p:tag name="KSO_WM_DIAGRAM_VIRTUALLY_FRAME" val="{&quot;height&quot;:392.1091338582677,&quot;left&quot;:41.98818897637795,&quot;top&quot;:89.98425196850394,&quot;width&quot;:397.9350393700788}"/>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50.xml><?xml version="1.0" encoding="utf-8"?>
<p:tagLst xmlns:a="http://schemas.openxmlformats.org/drawingml/2006/main" xmlns:r="http://schemas.openxmlformats.org/officeDocument/2006/relationships" xmlns:p="http://schemas.openxmlformats.org/presentationml/2006/main">
  <p:tag name="KSO_WM_DIAGRAM_VIRTUALLY_FRAME" val="{&quot;height&quot;:392.1091338582677,&quot;left&quot;:41.98818897637795,&quot;top&quot;:89.98425196850394,&quot;width&quot;:397.9350393700788}"/>
</p:tagLst>
</file>

<file path=ppt/tags/tag51.xml><?xml version="1.0" encoding="utf-8"?>
<p:tagLst xmlns:a="http://schemas.openxmlformats.org/drawingml/2006/main" xmlns:r="http://schemas.openxmlformats.org/officeDocument/2006/relationships" xmlns:p="http://schemas.openxmlformats.org/presentationml/2006/main">
  <p:tag name="KSO_WM_DIAGRAM_VIRTUALLY_FRAME" val="{&quot;height&quot;:392.1091338582677,&quot;left&quot;:41.98818897637795,&quot;top&quot;:89.98425196850394,&quot;width&quot;:397.9350393700788}"/>
</p:tagLst>
</file>

<file path=ppt/tags/tag52.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53.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54.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55.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56.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57.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58.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59.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60.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61.xml><?xml version="1.0" encoding="utf-8"?>
<p:tagLst xmlns:a="http://schemas.openxmlformats.org/drawingml/2006/main" xmlns:r="http://schemas.openxmlformats.org/officeDocument/2006/relationships" xmlns:p="http://schemas.openxmlformats.org/presentationml/2006/main">
  <p:tag name="KSO_WM_DIAGRAM_VIRTUALLY_FRAME" val="{&quot;height&quot;:386.0072440944881,&quot;left&quot;:98.09984251968504,&quot;top&quot;:99.90165354330709,&quot;width&quot;:773.1247244094487}"/>
</p:tagLst>
</file>

<file path=ppt/tags/tag62.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63.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64.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65.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66.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67.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68.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69.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70.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71.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72.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73.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74.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75.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76.xml><?xml version="1.0" encoding="utf-8"?>
<p:tagLst xmlns:a="http://schemas.openxmlformats.org/drawingml/2006/main" xmlns:r="http://schemas.openxmlformats.org/officeDocument/2006/relationships" xmlns:p="http://schemas.openxmlformats.org/presentationml/2006/main">
  <p:tag name="KSO_WM_DIAGRAM_VIRTUALLY_FRAME" val="{&quot;height&quot;:237.26527559055117,&quot;left&quot;:32.688110236220474,&quot;top&quot;:77.67606299212598,&quot;width&quot;:880.0998425196849}"/>
</p:tagLst>
</file>

<file path=ppt/tags/tag77.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78.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79.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80.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81.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82.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83.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84.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85.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86.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87.xml><?xml version="1.0" encoding="utf-8"?>
<p:tagLst xmlns:a="http://schemas.openxmlformats.org/drawingml/2006/main" xmlns:r="http://schemas.openxmlformats.org/officeDocument/2006/relationships" xmlns:p="http://schemas.openxmlformats.org/presentationml/2006/main">
  <p:tag name="KSO_WM_DIAGRAM_VIRTUALLY_FRAME" val="{&quot;height&quot;:381.3742519685039,&quot;left&quot;:57.53968503937008,&quot;top&quot;:65.9,&quot;width&quot;:352.71031496062994}"/>
</p:tagLst>
</file>

<file path=ppt/tags/tag88.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89.xml><?xml version="1.0" encoding="utf-8"?>
<p:tagLst xmlns:a="http://schemas.openxmlformats.org/drawingml/2006/main" xmlns:r="http://schemas.openxmlformats.org/officeDocument/2006/relationships" xmlns:p="http://schemas.openxmlformats.org/presentationml/2006/main">
  <p:tag name="KSO_WM_DIAGRAM_VIRTUALLY_FRAME" val="{&quot;height&quot;:381.3742519685039,&quot;left&quot;:57.53968503937008,&quot;top&quot;:65.9,&quot;width&quot;:352.71031496062994}"/>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407.94559055118106,&quot;left&quot;:429.1567716535433,&quot;top&quot;:76.23566929133858,&quot;width&quot;:413.49937007874024}"/>
</p:tagLst>
</file>

<file path=ppt/tags/tag90.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91.xml><?xml version="1.0" encoding="utf-8"?>
<p:tagLst xmlns:a="http://schemas.openxmlformats.org/drawingml/2006/main" xmlns:r="http://schemas.openxmlformats.org/officeDocument/2006/relationships" xmlns:p="http://schemas.openxmlformats.org/presentationml/2006/main">
  <p:tag name="KSO_WM_DIAGRAM_VIRTUALLY_FRAME" val="{&quot;height&quot;:381.3742519685039,&quot;left&quot;:57.53968503937008,&quot;top&quot;:65.9,&quot;width&quot;:352.71031496062994}"/>
</p:tagLst>
</file>

<file path=ppt/tags/tag92.xml><?xml version="1.0" encoding="utf-8"?>
<p:tagLst xmlns:a="http://schemas.openxmlformats.org/drawingml/2006/main" xmlns:r="http://schemas.openxmlformats.org/officeDocument/2006/relationships" xmlns:p="http://schemas.openxmlformats.org/presentationml/2006/main">
  <p:tag name="KSO_WM_DIAGRAM_VIRTUALLY_FRAME" val="{&quot;height&quot;:381.3742519685039,&quot;left&quot;:57.53968503937008,&quot;top&quot;:65.9,&quot;width&quot;:352.71031496062994}"/>
</p:tagLst>
</file>

<file path=ppt/tags/tag93.xml><?xml version="1.0" encoding="utf-8"?>
<p:tagLst xmlns:a="http://schemas.openxmlformats.org/drawingml/2006/main" xmlns:r="http://schemas.openxmlformats.org/officeDocument/2006/relationships" xmlns:p="http://schemas.openxmlformats.org/presentationml/2006/main">
  <p:tag name="KSO_WM_DIAGRAM_VIRTUALLY_FRAME" val="{&quot;height&quot;:381.3742519685039,&quot;left&quot;:57.53968503937008,&quot;top&quot;:65.9,&quot;width&quot;:352.71031496062994}"/>
</p:tagLst>
</file>

<file path=ppt/tags/tag94.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95.xml><?xml version="1.0" encoding="utf-8"?>
<p:tagLst xmlns:a="http://schemas.openxmlformats.org/drawingml/2006/main" xmlns:r="http://schemas.openxmlformats.org/officeDocument/2006/relationships" xmlns:p="http://schemas.openxmlformats.org/presentationml/2006/main">
  <p:tag name="KSO_WM_DIAGRAM_VIRTUALLY_FRAME" val="{&quot;height&quot;:381.3742519685039,&quot;left&quot;:57.53968503937008,&quot;top&quot;:65.9,&quot;width&quot;:352.71031496062994}"/>
</p:tagLst>
</file>

<file path=ppt/tags/tag96.xml><?xml version="1.0" encoding="utf-8"?>
<p:tagLst xmlns:a="http://schemas.openxmlformats.org/drawingml/2006/main" xmlns:r="http://schemas.openxmlformats.org/officeDocument/2006/relationships" xmlns:p="http://schemas.openxmlformats.org/presentationml/2006/main">
  <p:tag name="KSO_WM_DIAGRAM_VIRTUALLY_FRAME" val="{&quot;height&quot;:337.62377952755907,&quot;left&quot;:57.53968503937008,&quot;top&quot;:109.65047244094487,&quot;width&quot;:344.16944881889765}"/>
</p:tagLst>
</file>

<file path=ppt/tags/tag97.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98.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ags/tag99.xml><?xml version="1.0" encoding="utf-8"?>
<p:tagLst xmlns:a="http://schemas.openxmlformats.org/drawingml/2006/main" xmlns:r="http://schemas.openxmlformats.org/officeDocument/2006/relationships" xmlns:p="http://schemas.openxmlformats.org/presentationml/2006/main">
  <p:tag name="KSO_WM_DIAGRAM_VIRTUALLY_FRAME" val="{&quot;height&quot;:380.2065354330709,&quot;left&quot;:31.640314960629922,&quot;top&quot;:129.91968503937008,&quot;width&quot;:896.0858267716536}"/>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TotalTime>
  <Words>1417</Words>
  <Application>Microsoft Office PowerPoint</Application>
  <PresentationFormat>宽屏</PresentationFormat>
  <Paragraphs>239</Paragraphs>
  <Slides>27</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Century Gothic</vt:lpstr>
      <vt:lpstr>Calibri Light</vt:lpstr>
      <vt:lpstr>Candara</vt:lpstr>
      <vt:lpstr>华文细黑</vt:lpstr>
      <vt:lpstr>微软雅黑</vt:lpstr>
      <vt:lpstr>仿宋</vt:lpstr>
      <vt:lpstr>Arial</vt:lpstr>
      <vt:lpstr>Noto Sans SC</vt:lpstr>
      <vt:lpstr>黑体</vt:lpstr>
      <vt:lpstr>Arial Black</vt:lpstr>
      <vt:lpstr>Calibri</vt:lpstr>
      <vt:lpstr>宋体</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锅炉爷爷</dc:creator>
  <cp:lastModifiedBy>yang Li</cp:lastModifiedBy>
  <cp:revision>60</cp:revision>
  <dcterms:created xsi:type="dcterms:W3CDTF">2020-07-01T01:01:00Z</dcterms:created>
  <dcterms:modified xsi:type="dcterms:W3CDTF">2025-07-02T00:13:12Z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3395BC3C44BE4676B407D838E09C8A3C</vt:lpwstr>
  </property>
  <property fmtid="{D5CDD505-2E9C-101B-9397-08002B2CF9AE}" pid="3" name="KSOProductBuildVer">
    <vt:lpwstr>2052-12.1.0.21915</vt:lpwstr>
  </property>
</Properties>
</file>